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82" r:id="rId3"/>
    <p:sldId id="293" r:id="rId4"/>
    <p:sldId id="294" r:id="rId5"/>
    <p:sldId id="296" r:id="rId6"/>
    <p:sldId id="297" r:id="rId7"/>
    <p:sldId id="257" r:id="rId8"/>
    <p:sldId id="280" r:id="rId9"/>
    <p:sldId id="281" r:id="rId10"/>
    <p:sldId id="260" r:id="rId11"/>
    <p:sldId id="259" r:id="rId12"/>
    <p:sldId id="261" r:id="rId13"/>
    <p:sldId id="262" r:id="rId14"/>
    <p:sldId id="263" r:id="rId15"/>
    <p:sldId id="264" r:id="rId16"/>
    <p:sldId id="265" r:id="rId17"/>
    <p:sldId id="290" r:id="rId18"/>
    <p:sldId id="283" r:id="rId19"/>
    <p:sldId id="266" r:id="rId20"/>
    <p:sldId id="284" r:id="rId21"/>
    <p:sldId id="285" r:id="rId22"/>
    <p:sldId id="289" r:id="rId23"/>
    <p:sldId id="267" r:id="rId24"/>
    <p:sldId id="268" r:id="rId25"/>
    <p:sldId id="269" r:id="rId26"/>
    <p:sldId id="288" r:id="rId27"/>
    <p:sldId id="275" r:id="rId28"/>
    <p:sldId id="278" r:id="rId29"/>
    <p:sldId id="287" r:id="rId30"/>
    <p:sldId id="286" r:id="rId31"/>
    <p:sldId id="270" r:id="rId32"/>
    <p:sldId id="272" r:id="rId33"/>
    <p:sldId id="273" r:id="rId34"/>
    <p:sldId id="292" r:id="rId35"/>
    <p:sldId id="25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hail ahmed" initials="sa" lastIdx="2" clrIdx="0">
    <p:extLst>
      <p:ext uri="{19B8F6BF-5375-455C-9EA6-DF929625EA0E}">
        <p15:presenceInfo xmlns:p15="http://schemas.microsoft.com/office/powerpoint/2012/main" userId="ae1a4a854adf93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9F76-65FD-4D67-9941-75ED3369C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45AF0-6E56-423D-8E23-899DFDFE8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0DC-6784-4DB7-B2BE-03887F0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797C7-E4EA-4F56-B423-CF9AB627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EBA5E-87F7-408E-B4EB-7721C4C5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129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93DF-4E64-40BA-B715-3C878719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E3A7C-F93B-43BA-B3F0-2FCB1B54B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080CC-8580-4449-8FB6-80274161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DB39F-241C-479A-B63A-777D00C8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4E313-15D4-4F4F-BA10-0354B2F7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26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0060F-05E5-47F1-A927-4571E726A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D30C7-0C5A-4ED7-861C-37DE336CE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7D271-F5A0-4800-BF87-FE96A54E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6B071-4FF5-4B61-9340-AFCDD4BE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E7C44-0DB0-463F-9908-9DDDED9C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561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011C-7DC3-4BA0-BF6C-64A57637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DA86-72F4-4B0C-A1FE-E11F62BE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3864C-0642-4543-873C-D45A3B01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58E84-C23E-43ED-BB93-2FF76E2F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D0D28-1565-4DD9-8171-F940A3E3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DBB6-45C8-4BAD-8722-62069632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9EB7E-BA74-4552-B25B-D8D2C656E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8EB88-E5C1-4E55-8220-C7B65E368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13E5C-59C7-446C-9B19-8C15C818A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25AAB-47F0-45A9-A72F-DAA4CF67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97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AE81-D4BF-44C3-9398-026EA38B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EFA1-5E53-4FD9-AA42-A7CA912BC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5C6DE-2AA0-4DA6-A907-AD2289760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2B8BD-17F4-4AAC-BBBA-DA31BEA2A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CC47B-EC51-4E26-81C3-6B169C06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35E33-874A-4ACB-83F7-CD67C7D9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23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4C4D-3B2F-47C7-B90B-92C976BD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3783C-97F7-4526-9FBE-5F9EBD2B3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7774F-E2D3-4BB5-875B-4350BE04C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2DE6F-D6C2-44BD-8F5B-7972D4EB5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24FAF6-BBD0-49FE-9DD6-EE2D5E8F7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1BBB2-AE98-4DB8-87F0-70FD5278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54A68-1D27-436F-A66C-896B261EE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D4F4B-2F5E-4D92-B2EC-19ADE3E5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8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6D2C-397F-413B-8BDB-20225909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3D4643-169E-4827-B8B1-1E80C1EE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994A4-0689-4FDB-B58D-42DD4DE3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75AFE-3909-40B1-8D05-35E6EF2B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44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00D24-0B22-458D-8EDA-A9F236F3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8733F-9608-4721-8314-55CB1A8A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294C6-E238-4ADD-A76F-668CB04A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33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59E1-236C-41AA-B9E5-1D4B4800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60E5-2DEE-432E-B373-9B89809A9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93DF9-989D-405C-A787-D43CE973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AB079-0A4A-4E3A-AF1C-7BFA7432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7D507-EEC6-499F-9826-B000778D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11C1D-F1B9-4AED-8679-96B8E292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8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3426-BABC-4CF7-B202-1BEA43FF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A0B6A4-255F-4B83-9EC0-1391EEABA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76E7E-AE3D-4979-9EEF-AD7FD7728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BC8A3-A0FE-47C4-9872-9BD760C6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8B01C-A6ED-4A85-A2C8-6610E885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3DFA7-B8D5-4829-B38D-EF668C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6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67BC7-4376-415A-A0CE-E3F1AD3F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3A2D-EDBB-47F8-840C-FFF189AE6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8483A-B6F1-407A-9017-A6ED964B7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D31D-E8A2-4604-A037-0CBC3C8440F8}" type="datetimeFigureOut">
              <a:rPr lang="en-IN" smtClean="0"/>
              <a:t>04-04-2021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014EA-FB1D-49C4-8DE8-6B6367ABB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8DAD4-61FD-48F2-BA56-CB973F84B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B45CC-5FE7-4035-81A3-C95CCD826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49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3.png"/><Relationship Id="rId7" Type="http://schemas.openxmlformats.org/officeDocument/2006/relationships/image" Target="../media/image12.png"/><Relationship Id="rId17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8.png"/><Relationship Id="rId5" Type="http://schemas.openxmlformats.org/officeDocument/2006/relationships/image" Target="../media/image260.png"/><Relationship Id="rId10" Type="http://schemas.openxmlformats.org/officeDocument/2006/relationships/image" Target="../media/image270.png"/><Relationship Id="rId4" Type="http://schemas.openxmlformats.org/officeDocument/2006/relationships/image" Target="../media/image2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guilhermeviveiros/autoencoders-and-variational-auto-encoders-vae" TargetMode="External"/><Relationship Id="rId2" Type="http://schemas.openxmlformats.org/officeDocument/2006/relationships/hyperlink" Target="https://www.analyticsvidhya.com/blog/2019/08/3-techniques-extract-features-from-image-data-machine-learning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manticscholar.org/paper/Dimensionality-Reduction-Using-Neural-Networks-Teli/39aaa1d7a5c670177cf2a41a9fb49361a17241ef" TargetMode="External"/><Relationship Id="rId5" Type="http://schemas.openxmlformats.org/officeDocument/2006/relationships/hyperlink" Target="https://arxiv.org/pdf/1606.01299" TargetMode="External"/><Relationship Id="rId4" Type="http://schemas.openxmlformats.org/officeDocument/2006/relationships/hyperlink" Target="https://github.com/udacity/deep-learning-v2-pytorch/tree/master/autoencoder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6683-A574-4B3B-97F0-89D3F0F9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031071-1E4A-48E5-B62B-268863AAC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11825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538D-A67C-47E9-8D1B-59B38BED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Autoencoders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39AD7-E129-48B3-BC9F-0E15F707A8C6}"/>
              </a:ext>
            </a:extLst>
          </p:cNvPr>
          <p:cNvSpPr txBox="1"/>
          <p:nvPr/>
        </p:nvSpPr>
        <p:spPr>
          <a:xfrm>
            <a:off x="772357" y="1690688"/>
            <a:ext cx="8824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Autoencoders are designed to reproduce their input, especially for images.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Key point is to reproduce the input from a learned encoding.  </a:t>
            </a:r>
          </a:p>
        </p:txBody>
      </p:sp>
      <p:pic>
        <p:nvPicPr>
          <p:cNvPr id="5" name="Picture 2" descr="Autoencoders Tutorial - Autoencoders">
            <a:extLst>
              <a:ext uri="{FF2B5EF4-FFF2-40B4-BE49-F238E27FC236}">
                <a16:creationId xmlns:a16="http://schemas.microsoft.com/office/drawing/2014/main" id="{1B5BE515-3EC3-4D43-A4E1-F145E279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790" y="3733754"/>
            <a:ext cx="67056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29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499D-4481-4C72-B0A7-445B7823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endParaRPr lang="en-IN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5F0B2E7-26C5-491F-BCE7-2CDF34197684}"/>
              </a:ext>
            </a:extLst>
          </p:cNvPr>
          <p:cNvSpPr txBox="1">
            <a:spLocks/>
          </p:cNvSpPr>
          <p:nvPr/>
        </p:nvSpPr>
        <p:spPr>
          <a:xfrm>
            <a:off x="985858" y="365126"/>
            <a:ext cx="78829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u="sng" dirty="0">
                <a:solidFill>
                  <a:srgbClr val="C00000"/>
                </a:solidFill>
              </a:rPr>
              <a:t>Auto-encoder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708113-5815-4E97-AE90-BCC22B32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58" y="2624813"/>
            <a:ext cx="1102229" cy="1018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8DBF70-4B31-4EBA-A673-EDC799CFB64A}"/>
              </a:ext>
            </a:extLst>
          </p:cNvPr>
          <p:cNvSpPr/>
          <p:nvPr/>
        </p:nvSpPr>
        <p:spPr>
          <a:xfrm>
            <a:off x="2689742" y="26558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A4653F-E3A6-4E04-B9E7-971C4D428742}"/>
              </a:ext>
            </a:extLst>
          </p:cNvPr>
          <p:cNvSpPr/>
          <p:nvPr/>
        </p:nvSpPr>
        <p:spPr>
          <a:xfrm>
            <a:off x="2689742" y="451005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EF8AB5-B2F0-42EE-AF65-8B3E10C1A356}"/>
              </a:ext>
            </a:extLst>
          </p:cNvPr>
          <p:cNvSpPr/>
          <p:nvPr/>
        </p:nvSpPr>
        <p:spPr>
          <a:xfrm rot="5400000">
            <a:off x="4410411" y="29449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440A66-48FC-4037-864A-E91B8D9E95ED}"/>
              </a:ext>
            </a:extLst>
          </p:cNvPr>
          <p:cNvSpPr/>
          <p:nvPr/>
        </p:nvSpPr>
        <p:spPr>
          <a:xfrm>
            <a:off x="4983828" y="28741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8F0E12-5721-4682-BBDE-D72E102BF391}"/>
              </a:ext>
            </a:extLst>
          </p:cNvPr>
          <p:cNvSpPr/>
          <p:nvPr/>
        </p:nvSpPr>
        <p:spPr>
          <a:xfrm>
            <a:off x="6031773" y="2507416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Compact representation of the input object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10" name="圖片 10">
            <a:extLst>
              <a:ext uri="{FF2B5EF4-FFF2-40B4-BE49-F238E27FC236}">
                <a16:creationId xmlns:a16="http://schemas.microsoft.com/office/drawing/2014/main" id="{0BA93731-9FDE-4C11-8335-568886D9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14" y="4456532"/>
            <a:ext cx="1102229" cy="1018727"/>
          </a:xfrm>
          <a:prstGeom prst="rect">
            <a:avLst/>
          </a:prstGeom>
        </p:spPr>
      </p:pic>
      <p:sp>
        <p:nvSpPr>
          <p:cNvPr id="11" name="矩形 18">
            <a:extLst>
              <a:ext uri="{FF2B5EF4-FFF2-40B4-BE49-F238E27FC236}">
                <a16:creationId xmlns:a16="http://schemas.microsoft.com/office/drawing/2014/main" id="{BC6587E3-5A60-44C4-B99F-449ADC6C75CC}"/>
              </a:ext>
            </a:extLst>
          </p:cNvPr>
          <p:cNvSpPr/>
          <p:nvPr/>
        </p:nvSpPr>
        <p:spPr>
          <a:xfrm rot="5400000">
            <a:off x="1545003" y="48058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2" name="矩形 19">
            <a:extLst>
              <a:ext uri="{FF2B5EF4-FFF2-40B4-BE49-F238E27FC236}">
                <a16:creationId xmlns:a16="http://schemas.microsoft.com/office/drawing/2014/main" id="{93914B1F-D7C3-4CE2-83C7-7324275FB01E}"/>
              </a:ext>
            </a:extLst>
          </p:cNvPr>
          <p:cNvSpPr/>
          <p:nvPr/>
        </p:nvSpPr>
        <p:spPr>
          <a:xfrm>
            <a:off x="881728" y="47350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13" name="矩形 20">
            <a:extLst>
              <a:ext uri="{FF2B5EF4-FFF2-40B4-BE49-F238E27FC236}">
                <a16:creationId xmlns:a16="http://schemas.microsoft.com/office/drawing/2014/main" id="{E3DE2A36-DFEA-4933-8F34-9C64E42EBAD5}"/>
              </a:ext>
            </a:extLst>
          </p:cNvPr>
          <p:cNvSpPr/>
          <p:nvPr/>
        </p:nvSpPr>
        <p:spPr>
          <a:xfrm>
            <a:off x="6031773" y="4460065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Can reconstruct the original object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4" name="向右箭號 23">
            <a:extLst>
              <a:ext uri="{FF2B5EF4-FFF2-40B4-BE49-F238E27FC236}">
                <a16:creationId xmlns:a16="http://schemas.microsoft.com/office/drawing/2014/main" id="{75DA82CF-4F21-4729-99A9-4FE35CDA2297}"/>
              </a:ext>
            </a:extLst>
          </p:cNvPr>
          <p:cNvSpPr/>
          <p:nvPr/>
        </p:nvSpPr>
        <p:spPr>
          <a:xfrm>
            <a:off x="2169290" y="29134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24">
            <a:extLst>
              <a:ext uri="{FF2B5EF4-FFF2-40B4-BE49-F238E27FC236}">
                <a16:creationId xmlns:a16="http://schemas.microsoft.com/office/drawing/2014/main" id="{354AE26A-9E69-42E9-AA46-22AAAA2D6DF0}"/>
              </a:ext>
            </a:extLst>
          </p:cNvPr>
          <p:cNvSpPr/>
          <p:nvPr/>
        </p:nvSpPr>
        <p:spPr>
          <a:xfrm>
            <a:off x="4079045" y="29261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25">
            <a:extLst>
              <a:ext uri="{FF2B5EF4-FFF2-40B4-BE49-F238E27FC236}">
                <a16:creationId xmlns:a16="http://schemas.microsoft.com/office/drawing/2014/main" id="{A2DA0565-C3B1-44A8-980C-70DAC8FB41CF}"/>
              </a:ext>
            </a:extLst>
          </p:cNvPr>
          <p:cNvSpPr/>
          <p:nvPr/>
        </p:nvSpPr>
        <p:spPr>
          <a:xfrm>
            <a:off x="2169290" y="47307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26">
            <a:extLst>
              <a:ext uri="{FF2B5EF4-FFF2-40B4-BE49-F238E27FC236}">
                <a16:creationId xmlns:a16="http://schemas.microsoft.com/office/drawing/2014/main" id="{04504BA0-DEA2-46C4-8D7C-2DE073A57613}"/>
              </a:ext>
            </a:extLst>
          </p:cNvPr>
          <p:cNvSpPr/>
          <p:nvPr/>
        </p:nvSpPr>
        <p:spPr>
          <a:xfrm>
            <a:off x="4079045" y="47434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28">
            <a:extLst>
              <a:ext uri="{FF2B5EF4-FFF2-40B4-BE49-F238E27FC236}">
                <a16:creationId xmlns:a16="http://schemas.microsoft.com/office/drawing/2014/main" id="{C0E7925B-A80C-48A7-8A4B-F1D3A8EB79F0}"/>
              </a:ext>
            </a:extLst>
          </p:cNvPr>
          <p:cNvCxnSpPr/>
          <p:nvPr/>
        </p:nvCxnSpPr>
        <p:spPr>
          <a:xfrm>
            <a:off x="3342302" y="36581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29">
            <a:extLst>
              <a:ext uri="{FF2B5EF4-FFF2-40B4-BE49-F238E27FC236}">
                <a16:creationId xmlns:a16="http://schemas.microsoft.com/office/drawing/2014/main" id="{5258468C-A4C7-4E6A-8519-F60E2A51FDB8}"/>
              </a:ext>
            </a:extLst>
          </p:cNvPr>
          <p:cNvSpPr txBox="1"/>
          <p:nvPr/>
        </p:nvSpPr>
        <p:spPr>
          <a:xfrm>
            <a:off x="3490918" y="37867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矩形 30">
            <a:extLst>
              <a:ext uri="{FF2B5EF4-FFF2-40B4-BE49-F238E27FC236}">
                <a16:creationId xmlns:a16="http://schemas.microsoft.com/office/drawing/2014/main" id="{F590148A-7B81-47B3-8609-783A9026A50A}"/>
              </a:ext>
            </a:extLst>
          </p:cNvPr>
          <p:cNvSpPr/>
          <p:nvPr/>
        </p:nvSpPr>
        <p:spPr>
          <a:xfrm>
            <a:off x="628650" y="36211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28 = 784 </a:t>
            </a:r>
            <a:endParaRPr lang="zh-TW" altLang="en-US" sz="2400" dirty="0"/>
          </a:p>
        </p:txBody>
      </p:sp>
      <p:sp>
        <p:nvSpPr>
          <p:cNvPr id="21" name="矩形 31">
            <a:extLst>
              <a:ext uri="{FF2B5EF4-FFF2-40B4-BE49-F238E27FC236}">
                <a16:creationId xmlns:a16="http://schemas.microsoft.com/office/drawing/2014/main" id="{A9A9515D-D559-46DA-84CB-9EE26F4CFF92}"/>
              </a:ext>
            </a:extLst>
          </p:cNvPr>
          <p:cNvSpPr/>
          <p:nvPr/>
        </p:nvSpPr>
        <p:spPr>
          <a:xfrm>
            <a:off x="3868361" y="2160255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Usually &lt;784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569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F6F39F2-C40B-4128-B650-FD45D746366C}"/>
              </a:ext>
            </a:extLst>
          </p:cNvPr>
          <p:cNvSpPr/>
          <p:nvPr/>
        </p:nvSpPr>
        <p:spPr>
          <a:xfrm>
            <a:off x="212130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4">
            <a:extLst>
              <a:ext uri="{FF2B5EF4-FFF2-40B4-BE49-F238E27FC236}">
                <a16:creationId xmlns:a16="http://schemas.microsoft.com/office/drawing/2014/main" id="{57F0AA08-06AD-4639-B729-76A7F933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92" y="2993171"/>
            <a:ext cx="1102229" cy="1018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5">
                <a:extLst>
                  <a:ext uri="{FF2B5EF4-FFF2-40B4-BE49-F238E27FC236}">
                    <a16:creationId xmlns:a16="http://schemas.microsoft.com/office/drawing/2014/main" id="{209CC3F6-100A-4688-A4F0-38291914028B}"/>
                  </a:ext>
                </a:extLst>
              </p:cNvPr>
              <p:cNvSpPr txBox="1"/>
              <p:nvPr/>
            </p:nvSpPr>
            <p:spPr>
              <a:xfrm>
                <a:off x="2241503" y="331064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5">
                <a:extLst>
                  <a:ext uri="{FF2B5EF4-FFF2-40B4-BE49-F238E27FC236}">
                    <a16:creationId xmlns:a16="http://schemas.microsoft.com/office/drawing/2014/main" id="{209CC3F6-100A-4688-A4F0-382919140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503" y="3310643"/>
                <a:ext cx="241733" cy="369332"/>
              </a:xfrm>
              <a:prstGeom prst="rect">
                <a:avLst/>
              </a:prstGeom>
              <a:blipFill>
                <a:blip r:embed="rId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6">
            <a:extLst>
              <a:ext uri="{FF2B5EF4-FFF2-40B4-BE49-F238E27FC236}">
                <a16:creationId xmlns:a16="http://schemas.microsoft.com/office/drawing/2014/main" id="{DC16AC6D-6088-4742-86EA-72941B8B5F6E}"/>
              </a:ext>
            </a:extLst>
          </p:cNvPr>
          <p:cNvSpPr/>
          <p:nvPr/>
        </p:nvSpPr>
        <p:spPr>
          <a:xfrm>
            <a:off x="1531806" y="4498377"/>
            <a:ext cx="1528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Input layer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2E5B025F-5C7B-4AC8-9D69-9A866CF0E141}"/>
              </a:ext>
            </a:extLst>
          </p:cNvPr>
          <p:cNvSpPr/>
          <p:nvPr/>
        </p:nvSpPr>
        <p:spPr>
          <a:xfrm rot="5400000">
            <a:off x="3963659" y="32613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向右箭號 9">
            <a:extLst>
              <a:ext uri="{FF2B5EF4-FFF2-40B4-BE49-F238E27FC236}">
                <a16:creationId xmlns:a16="http://schemas.microsoft.com/office/drawing/2014/main" id="{0DB38ADB-943C-46AB-AB5A-743944BA7EAA}"/>
              </a:ext>
            </a:extLst>
          </p:cNvPr>
          <p:cNvSpPr/>
          <p:nvPr/>
        </p:nvSpPr>
        <p:spPr>
          <a:xfrm>
            <a:off x="3043522" y="319991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0">
                <a:extLst>
                  <a:ext uri="{FF2B5EF4-FFF2-40B4-BE49-F238E27FC236}">
                    <a16:creationId xmlns:a16="http://schemas.microsoft.com/office/drawing/2014/main" id="{EC388683-D8B6-4EAF-9309-EFDEEC4CC5AE}"/>
                  </a:ext>
                </a:extLst>
              </p:cNvPr>
              <p:cNvSpPr txBox="1"/>
              <p:nvPr/>
            </p:nvSpPr>
            <p:spPr>
              <a:xfrm>
                <a:off x="3257132" y="3805153"/>
                <a:ext cx="372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10">
                <a:extLst>
                  <a:ext uri="{FF2B5EF4-FFF2-40B4-BE49-F238E27FC236}">
                    <a16:creationId xmlns:a16="http://schemas.microsoft.com/office/drawing/2014/main" id="{EC388683-D8B6-4EAF-9309-EFDEEC4C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32" y="3805153"/>
                <a:ext cx="372731" cy="369332"/>
              </a:xfrm>
              <a:prstGeom prst="rect">
                <a:avLst/>
              </a:prstGeom>
              <a:blipFill>
                <a:blip r:embed="rId4"/>
                <a:stretch>
                  <a:fillRect l="-18033" r="-16393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11">
            <a:extLst>
              <a:ext uri="{FF2B5EF4-FFF2-40B4-BE49-F238E27FC236}">
                <a16:creationId xmlns:a16="http://schemas.microsoft.com/office/drawing/2014/main" id="{39F704D0-78E9-4CAE-A1E1-585CA8D246B9}"/>
              </a:ext>
            </a:extLst>
          </p:cNvPr>
          <p:cNvSpPr/>
          <p:nvPr/>
        </p:nvSpPr>
        <p:spPr>
          <a:xfrm>
            <a:off x="6616251" y="253826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12">
                <a:extLst>
                  <a:ext uri="{FF2B5EF4-FFF2-40B4-BE49-F238E27FC236}">
                    <a16:creationId xmlns:a16="http://schemas.microsoft.com/office/drawing/2014/main" id="{686F5243-D9C7-431D-BF5F-6B1342761868}"/>
                  </a:ext>
                </a:extLst>
              </p:cNvPr>
              <p:cNvSpPr txBox="1"/>
              <p:nvPr/>
            </p:nvSpPr>
            <p:spPr>
              <a:xfrm>
                <a:off x="6729384" y="324799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12">
                <a:extLst>
                  <a:ext uri="{FF2B5EF4-FFF2-40B4-BE49-F238E27FC236}">
                    <a16:creationId xmlns:a16="http://schemas.microsoft.com/office/drawing/2014/main" id="{686F5243-D9C7-431D-BF5F-6B134276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84" y="3247994"/>
                <a:ext cx="241733" cy="369332"/>
              </a:xfrm>
              <a:prstGeom prst="rect">
                <a:avLst/>
              </a:prstGeom>
              <a:blipFill>
                <a:blip r:embed="rId5"/>
                <a:stretch>
                  <a:fillRect l="-17500" t="-18333" r="-7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向右箭號 13">
            <a:extLst>
              <a:ext uri="{FF2B5EF4-FFF2-40B4-BE49-F238E27FC236}">
                <a16:creationId xmlns:a16="http://schemas.microsoft.com/office/drawing/2014/main" id="{B37C1E64-DE40-42CA-AB3E-941809635772}"/>
              </a:ext>
            </a:extLst>
          </p:cNvPr>
          <p:cNvSpPr/>
          <p:nvPr/>
        </p:nvSpPr>
        <p:spPr>
          <a:xfrm>
            <a:off x="5337238" y="319991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4">
                <a:extLst>
                  <a:ext uri="{FF2B5EF4-FFF2-40B4-BE49-F238E27FC236}">
                    <a16:creationId xmlns:a16="http://schemas.microsoft.com/office/drawing/2014/main" id="{40EADB10-52BD-44A3-AA48-7DED15127796}"/>
                  </a:ext>
                </a:extLst>
              </p:cNvPr>
              <p:cNvSpPr txBox="1"/>
              <p:nvPr/>
            </p:nvSpPr>
            <p:spPr>
              <a:xfrm>
                <a:off x="5550848" y="3805153"/>
                <a:ext cx="537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4">
                <a:extLst>
                  <a:ext uri="{FF2B5EF4-FFF2-40B4-BE49-F238E27FC236}">
                    <a16:creationId xmlns:a16="http://schemas.microsoft.com/office/drawing/2014/main" id="{40EADB10-52BD-44A3-AA48-7DED15127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48" y="3805153"/>
                <a:ext cx="537390" cy="369332"/>
              </a:xfrm>
              <a:prstGeom prst="rect">
                <a:avLst/>
              </a:prstGeom>
              <a:blipFill>
                <a:blip r:embed="rId6"/>
                <a:stretch>
                  <a:fillRect l="-13636" r="-3409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5">
            <a:extLst>
              <a:ext uri="{FF2B5EF4-FFF2-40B4-BE49-F238E27FC236}">
                <a16:creationId xmlns:a16="http://schemas.microsoft.com/office/drawing/2014/main" id="{2634B38F-BF61-4CB8-BE47-E53C0270DCB8}"/>
              </a:ext>
            </a:extLst>
          </p:cNvPr>
          <p:cNvSpPr/>
          <p:nvPr/>
        </p:nvSpPr>
        <p:spPr>
          <a:xfrm>
            <a:off x="6117262" y="4429889"/>
            <a:ext cx="1715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output layer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14" name="矩形 16">
            <a:extLst>
              <a:ext uri="{FF2B5EF4-FFF2-40B4-BE49-F238E27FC236}">
                <a16:creationId xmlns:a16="http://schemas.microsoft.com/office/drawing/2014/main" id="{1F8ECB7D-EB31-486E-9A80-F188F13D09E1}"/>
              </a:ext>
            </a:extLst>
          </p:cNvPr>
          <p:cNvSpPr/>
          <p:nvPr/>
        </p:nvSpPr>
        <p:spPr>
          <a:xfrm>
            <a:off x="3701614" y="4215710"/>
            <a:ext cx="17348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hidden layer</a:t>
            </a:r>
          </a:p>
          <a:p>
            <a:pPr algn="ctr"/>
            <a:r>
              <a:rPr lang="en-US" altLang="zh-TW" sz="2400" dirty="0"/>
              <a:t>(</a:t>
            </a:r>
            <a:r>
              <a:rPr lang="en-US" altLang="zh-TW" sz="2400" dirty="0">
                <a:solidFill>
                  <a:srgbClr val="002060"/>
                </a:solidFill>
              </a:rPr>
              <a:t>linear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pic>
        <p:nvPicPr>
          <p:cNvPr id="15" name="圖片 17">
            <a:extLst>
              <a:ext uri="{FF2B5EF4-FFF2-40B4-BE49-F238E27FC236}">
                <a16:creationId xmlns:a16="http://schemas.microsoft.com/office/drawing/2014/main" id="{2D3CB3CF-D684-4351-A231-6DDCC4EBE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5595" y="2890687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8">
                <a:extLst>
                  <a:ext uri="{FF2B5EF4-FFF2-40B4-BE49-F238E27FC236}">
                    <a16:creationId xmlns:a16="http://schemas.microsoft.com/office/drawing/2014/main" id="{8F48894C-D475-4F06-9828-B9BA41D65EEC}"/>
                  </a:ext>
                </a:extLst>
              </p:cNvPr>
              <p:cNvSpPr txBox="1"/>
              <p:nvPr/>
            </p:nvSpPr>
            <p:spPr>
              <a:xfrm>
                <a:off x="4479459" y="3310643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8">
                <a:extLst>
                  <a:ext uri="{FF2B5EF4-FFF2-40B4-BE49-F238E27FC236}">
                    <a16:creationId xmlns:a16="http://schemas.microsoft.com/office/drawing/2014/main" id="{8F48894C-D475-4F06-9828-B9BA41D6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59" y="3310643"/>
                <a:ext cx="219739" cy="369332"/>
              </a:xfrm>
              <a:prstGeom prst="rect">
                <a:avLst/>
              </a:prstGeom>
              <a:blipFill>
                <a:blip r:embed="rId8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接點 20">
            <a:extLst>
              <a:ext uri="{FF2B5EF4-FFF2-40B4-BE49-F238E27FC236}">
                <a16:creationId xmlns:a16="http://schemas.microsoft.com/office/drawing/2014/main" id="{ABFBF5BE-0CD7-4722-A5CD-F8A8DFC85968}"/>
              </a:ext>
            </a:extLst>
          </p:cNvPr>
          <p:cNvCxnSpPr/>
          <p:nvPr/>
        </p:nvCxnSpPr>
        <p:spPr>
          <a:xfrm flipH="1">
            <a:off x="2382485" y="2054803"/>
            <a:ext cx="44677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21">
            <a:extLst>
              <a:ext uri="{FF2B5EF4-FFF2-40B4-BE49-F238E27FC236}">
                <a16:creationId xmlns:a16="http://schemas.microsoft.com/office/drawing/2014/main" id="{28F23F0A-5BD9-44BA-8370-AC2CB30080FD}"/>
              </a:ext>
            </a:extLst>
          </p:cNvPr>
          <p:cNvCxnSpPr/>
          <p:nvPr/>
        </p:nvCxnSpPr>
        <p:spPr>
          <a:xfrm rot="5400000">
            <a:off x="2127691" y="228499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22">
            <a:extLst>
              <a:ext uri="{FF2B5EF4-FFF2-40B4-BE49-F238E27FC236}">
                <a16:creationId xmlns:a16="http://schemas.microsoft.com/office/drawing/2014/main" id="{B3851B63-2DCD-4172-9301-88D95028DEF7}"/>
              </a:ext>
            </a:extLst>
          </p:cNvPr>
          <p:cNvCxnSpPr/>
          <p:nvPr/>
        </p:nvCxnSpPr>
        <p:spPr>
          <a:xfrm rot="5400000">
            <a:off x="6595457" y="2283466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49">
            <a:extLst>
              <a:ext uri="{FF2B5EF4-FFF2-40B4-BE49-F238E27FC236}">
                <a16:creationId xmlns:a16="http://schemas.microsoft.com/office/drawing/2014/main" id="{50BB3ABE-95B6-4D94-9785-3FDE9B4FA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507" y="2071318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grpSp>
        <p:nvGrpSpPr>
          <p:cNvPr id="21" name="群組 25">
            <a:extLst>
              <a:ext uri="{FF2B5EF4-FFF2-40B4-BE49-F238E27FC236}">
                <a16:creationId xmlns:a16="http://schemas.microsoft.com/office/drawing/2014/main" id="{855D352A-F4AA-4214-8829-A4952B860E27}"/>
              </a:ext>
            </a:extLst>
          </p:cNvPr>
          <p:cNvGrpSpPr/>
          <p:nvPr/>
        </p:nvGrpSpPr>
        <p:grpSpPr>
          <a:xfrm>
            <a:off x="3293494" y="1535426"/>
            <a:ext cx="2644201" cy="460375"/>
            <a:chOff x="520219" y="4282978"/>
            <a:chExt cx="2644201" cy="460375"/>
          </a:xfrm>
        </p:grpSpPr>
        <p:sp>
          <p:nvSpPr>
            <p:cNvPr id="22" name="文字方塊 49">
              <a:extLst>
                <a:ext uri="{FF2B5EF4-FFF2-40B4-BE49-F238E27FC236}">
                  <a16:creationId xmlns:a16="http://schemas.microsoft.com/office/drawing/2014/main" id="{C0ED7193-88C0-4D96-BF1A-8FD42D639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 flipH="1" flipV="1">
              <a:off x="520219" y="4282978"/>
              <a:ext cx="1484111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/>
              <a:r>
                <a:rPr kumimoji="0" lang="en-US" altLang="zh-TW" sz="2400" dirty="0">
                  <a:solidFill>
                    <a:srgbClr val="002060"/>
                  </a:solidFill>
                </a:rPr>
                <a:t>Minimize</a:t>
              </a:r>
              <a:endParaRPr kumimoji="0" lang="zh-TW" altLang="en-US" sz="24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7">
                  <a:extLst>
                    <a:ext uri="{FF2B5EF4-FFF2-40B4-BE49-F238E27FC236}">
                      <a16:creationId xmlns:a16="http://schemas.microsoft.com/office/drawing/2014/main" id="{63E16D5A-E2FF-4AF0-9F77-A16C5C518246}"/>
                    </a:ext>
                  </a:extLst>
                </p:cNvPr>
                <p:cNvSpPr txBox="1"/>
                <p:nvPr/>
              </p:nvSpPr>
              <p:spPr>
                <a:xfrm>
                  <a:off x="1916835" y="4314268"/>
                  <a:ext cx="12475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zh-TW" altLang="en-US" sz="2400" dirty="0"/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835" y="4314268"/>
                  <a:ext cx="1247585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16393" r="-92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8">
            <a:extLst>
              <a:ext uri="{FF2B5EF4-FFF2-40B4-BE49-F238E27FC236}">
                <a16:creationId xmlns:a16="http://schemas.microsoft.com/office/drawing/2014/main" id="{FB66E08B-4D67-4F6D-B5F1-917E7922E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622" y="4979063"/>
            <a:ext cx="24113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FF0000"/>
                </a:solidFill>
              </a:rPr>
              <a:t>Bottleneck later</a:t>
            </a:r>
            <a:endParaRPr kumimoji="0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32">
            <a:extLst>
              <a:ext uri="{FF2B5EF4-FFF2-40B4-BE49-F238E27FC236}">
                <a16:creationId xmlns:a16="http://schemas.microsoft.com/office/drawing/2014/main" id="{920E3545-3455-4326-8229-759B5976B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058" y="5787061"/>
            <a:ext cx="5258102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2400" dirty="0"/>
              <a:t>Output of the hidden layer is the code</a:t>
            </a:r>
            <a:endParaRPr kumimoji="0" lang="zh-TW" altLang="en-US" sz="2400" dirty="0"/>
          </a:p>
        </p:txBody>
      </p:sp>
      <p:sp>
        <p:nvSpPr>
          <p:cNvPr id="26" name="文字方塊 35">
            <a:extLst>
              <a:ext uri="{FF2B5EF4-FFF2-40B4-BE49-F238E27FC236}">
                <a16:creationId xmlns:a16="http://schemas.microsoft.com/office/drawing/2014/main" id="{06845EF1-02BA-4171-B48C-AA83F521E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927" y="2748028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36">
            <a:extLst>
              <a:ext uri="{FF2B5EF4-FFF2-40B4-BE49-F238E27FC236}">
                <a16:creationId xmlns:a16="http://schemas.microsoft.com/office/drawing/2014/main" id="{0C579AD4-E03C-4D20-9E4F-02BA206D7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363" y="2751506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99D7E04D-A571-4CD6-A0F9-4B1AEB00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Recap : PCA</a:t>
            </a:r>
            <a:endParaRPr lang="en-IN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7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  <p:bldP spid="14" grpId="0"/>
      <p:bldP spid="16" grpId="0"/>
      <p:bldP spid="20" grpId="0"/>
      <p:bldP spid="24" grpId="0"/>
      <p:bldP spid="25" grpId="0" animBg="1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0AC0-3D02-452F-B358-8DFF51A1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Autoencoders: structure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FA18D-2F89-4065-A31F-CCA23D6C6B7E}"/>
              </a:ext>
            </a:extLst>
          </p:cNvPr>
          <p:cNvSpPr txBox="1"/>
          <p:nvPr/>
        </p:nvSpPr>
        <p:spPr>
          <a:xfrm>
            <a:off x="838200" y="1797784"/>
            <a:ext cx="815635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Encoder:  compress input into a latent-space of usually smaller dimension.  h = f(x)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Decoder: reconstruct input from the latent space.   r = g(f(x)) with r as close to x as possible</a:t>
            </a:r>
          </a:p>
        </p:txBody>
      </p:sp>
      <p:pic>
        <p:nvPicPr>
          <p:cNvPr id="5" name="Picture 2" descr="https://cdn-images-1.medium.com/max/1600/1*V_YtxTFUqDrmmu2JqMZ-rA.png">
            <a:extLst>
              <a:ext uri="{FF2B5EF4-FFF2-40B4-BE49-F238E27FC236}">
                <a16:creationId xmlns:a16="http://schemas.microsoft.com/office/drawing/2014/main" id="{98CFC4CD-67A4-4F56-A649-D6F482B9B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68129"/>
            <a:ext cx="9144000" cy="224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05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AF4F-74F6-4DB6-9CA1-BA85B226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Autoencoders : Application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C23B5-C36E-4B19-8635-434804131B7B}"/>
              </a:ext>
            </a:extLst>
          </p:cNvPr>
          <p:cNvSpPr txBox="1"/>
          <p:nvPr/>
        </p:nvSpPr>
        <p:spPr>
          <a:xfrm>
            <a:off x="838200" y="2175899"/>
            <a:ext cx="823625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Denoising:  input clean image + noise and train to reproduce the clean image.</a:t>
            </a:r>
          </a:p>
        </p:txBody>
      </p:sp>
      <p:pic>
        <p:nvPicPr>
          <p:cNvPr id="5" name="Picture 2" descr="Autoencoders Tutorial - Denoising image">
            <a:extLst>
              <a:ext uri="{FF2B5EF4-FFF2-40B4-BE49-F238E27FC236}">
                <a16:creationId xmlns:a16="http://schemas.microsoft.com/office/drawing/2014/main" id="{85917A23-153C-4E27-89FA-A38315DA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22" y="3267075"/>
            <a:ext cx="67056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9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73DE43-364B-464F-BB81-593AE29A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Autoencoders : Application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67163-25C6-414A-93FD-F400C4F45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Image colorization:  input black and white and train to produce color images</a:t>
            </a:r>
          </a:p>
          <a:p>
            <a:endParaRPr lang="en-IN" dirty="0"/>
          </a:p>
        </p:txBody>
      </p:sp>
      <p:pic>
        <p:nvPicPr>
          <p:cNvPr id="5" name="Picture 2" descr="Autoencoders Tutorial - Image Coloring">
            <a:extLst>
              <a:ext uri="{FF2B5EF4-FFF2-40B4-BE49-F238E27FC236}">
                <a16:creationId xmlns:a16="http://schemas.microsoft.com/office/drawing/2014/main" id="{0C15B956-3E5D-44DC-BE40-57AB0607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98" y="3151487"/>
            <a:ext cx="7750461" cy="258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4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F5DE-B5FD-4A36-A420-DFC699E2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Autoencoders:  Applications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7D692-3453-463C-8C53-7F8C9BC7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Watermark Removal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Picture 2" descr="Autoencoders Tutorial - Watermark Removal">
            <a:extLst>
              <a:ext uri="{FF2B5EF4-FFF2-40B4-BE49-F238E27FC236}">
                <a16:creationId xmlns:a16="http://schemas.microsoft.com/office/drawing/2014/main" id="{123B5A37-4605-4E6D-AF94-514062D2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30" y="3167739"/>
            <a:ext cx="8209956" cy="186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8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F5DE-B5FD-4A36-A420-DFC699E2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6" y="1"/>
            <a:ext cx="11185124" cy="1690688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Autoencoders: Applications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7D692-3453-463C-8C53-7F8C9BC7B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6" y="1136342"/>
            <a:ext cx="6477499" cy="54242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With “RAISR: Rapid and Accurate Image Super-Resolution”, Google introduce a technique that incorporates machine learning Autoencoders in order to produce high-quality versions of low-resolution images. </a:t>
            </a:r>
          </a:p>
          <a:p>
            <a:r>
              <a:rPr lang="en-US" dirty="0">
                <a:solidFill>
                  <a:srgbClr val="002060"/>
                </a:solidFill>
              </a:rPr>
              <a:t>RAISR produces results that are comparable to or better than the currently available super-resolution methods, and does so roughly 10 to 100 times faster, allowing it to be run on a typical mobile device in real-time.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6CB0E-3145-4C30-9105-DAE2237DE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43" y="79899"/>
            <a:ext cx="5208917" cy="356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2C3747-54D5-41BB-87CD-88B1FF555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41" y="3768917"/>
            <a:ext cx="5095875" cy="27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F5DE-B5FD-4A36-A420-DFC699E2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Autoencoders:  Applications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7D692-3453-463C-8C53-7F8C9BC7B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Image Denoising - Autoencoders are very good at denoising images. When an image gets corrupted or there is a bit of noise in it, we call this image a noisy image.</a:t>
            </a:r>
          </a:p>
          <a:p>
            <a:r>
              <a:rPr lang="en-US" dirty="0">
                <a:solidFill>
                  <a:srgbClr val="002060"/>
                </a:solidFill>
              </a:rPr>
              <a:t>To obtain proper information about the content of the image, we perform image denoising.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CADF5-2852-4109-BFF9-0BEA74E0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0" y="3429000"/>
            <a:ext cx="5715323" cy="280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1DA29-7C1E-4B4E-A890-BA4904086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8" y="3826276"/>
            <a:ext cx="5485569" cy="26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2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487E-25D9-48F1-A4F7-800E4100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Properties of Autoencoders: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4ED1-8732-4EE9-8AB5-AB9BF3C4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647"/>
            <a:ext cx="9184689" cy="4351338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Data-specific</a:t>
            </a:r>
            <a:r>
              <a:rPr lang="en-US" dirty="0">
                <a:solidFill>
                  <a:srgbClr val="002060"/>
                </a:solidFill>
              </a:rPr>
              <a:t>: Autoencoders are only able to compress data similar to what they have been trained on.</a:t>
            </a:r>
          </a:p>
          <a:p>
            <a:r>
              <a:rPr lang="en-US" b="1" dirty="0">
                <a:solidFill>
                  <a:srgbClr val="002060"/>
                </a:solidFill>
              </a:rPr>
              <a:t>Lossy:</a:t>
            </a:r>
            <a:r>
              <a:rPr lang="en-US" dirty="0">
                <a:solidFill>
                  <a:srgbClr val="002060"/>
                </a:solidFill>
              </a:rPr>
              <a:t> The decompressed outputs will be degraded compared to the original inputs.</a:t>
            </a:r>
          </a:p>
          <a:p>
            <a:r>
              <a:rPr lang="en-US" b="1" dirty="0">
                <a:solidFill>
                  <a:srgbClr val="002060"/>
                </a:solidFill>
              </a:rPr>
              <a:t>Learned automatically from examples: </a:t>
            </a:r>
            <a:r>
              <a:rPr lang="en-US" dirty="0">
                <a:solidFill>
                  <a:srgbClr val="002060"/>
                </a:solidFill>
              </a:rPr>
              <a:t>It is easy to train specialized instances of the algorithm that will perform well on a specific type of input.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01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D62F-AB6C-4837-A075-7382EA78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Autoencoders</a:t>
            </a:r>
            <a:endParaRPr lang="en-IN" b="1" u="sng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E81F86-30B1-4C3B-AF72-F975594C7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230"/>
            <a:ext cx="6012844" cy="40775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4BFC4-D0D3-4EE1-B67D-E8FA2ABEA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1231"/>
            <a:ext cx="5791199" cy="39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3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487E-25D9-48F1-A4F7-800E4100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Types of Autoencoders: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4ED1-8732-4EE9-8AB5-AB9BF3C4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647"/>
            <a:ext cx="9184689" cy="4351338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Vanilla Autoencoder</a:t>
            </a:r>
          </a:p>
          <a:p>
            <a:r>
              <a:rPr lang="en-US" b="1" dirty="0">
                <a:solidFill>
                  <a:srgbClr val="002060"/>
                </a:solidFill>
              </a:rPr>
              <a:t>Multilayer Autoencoder</a:t>
            </a:r>
          </a:p>
          <a:p>
            <a:r>
              <a:rPr lang="en-US" b="1" dirty="0">
                <a:solidFill>
                  <a:srgbClr val="002060"/>
                </a:solidFill>
              </a:rPr>
              <a:t>Convolutional Autoencoder</a:t>
            </a:r>
          </a:p>
          <a:p>
            <a:r>
              <a:rPr lang="en-US" b="1" dirty="0">
                <a:solidFill>
                  <a:srgbClr val="002060"/>
                </a:solidFill>
              </a:rPr>
              <a:t>Regularized Autoencoder</a:t>
            </a:r>
          </a:p>
          <a:p>
            <a:r>
              <a:rPr lang="en-US" b="1" dirty="0">
                <a:solidFill>
                  <a:srgbClr val="002060"/>
                </a:solidFill>
              </a:rPr>
              <a:t>Variational Autoencoder</a:t>
            </a:r>
            <a:endParaRPr lang="en-US" dirty="0">
              <a:solidFill>
                <a:srgbClr val="00206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853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487E-25D9-48F1-A4F7-800E4100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93" y="230819"/>
            <a:ext cx="10794507" cy="1459869"/>
          </a:xfrm>
        </p:spPr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Types of Autoencoders: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4ED1-8732-4EE9-8AB5-AB9BF3C4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1" y="1253294"/>
            <a:ext cx="9019712" cy="260032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Vanilla Autoencoder - In its simplest form.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The autoencoder is a three layers net.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A neural net with one hidden layer.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The input and output are the same, and we learn how to reconstruct the input</a:t>
            </a:r>
            <a:endParaRPr lang="en-US" dirty="0">
              <a:solidFill>
                <a:srgbClr val="002060"/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0843-C5F8-4B6F-A6B9-88752E915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897" y="3684249"/>
            <a:ext cx="3709897" cy="293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9AB8C-B5FC-4CF5-8C17-A83513B8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2" y="3684249"/>
            <a:ext cx="6312024" cy="293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55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487E-25D9-48F1-A4F7-800E4100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Types of Autoencoders: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4ED1-8732-4EE9-8AB5-AB9BF3C4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773"/>
            <a:ext cx="9184689" cy="25834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Multilayer Autoencoder - If one hidden layer is not enough, we can obviously extend the autoencoder to more hidden layers.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Now our implementation uses 3 hidden layers instead of just one.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Any of the hidden layers can be picked as the feature representation but we will make the network symmetrical and use the middle-most layer. 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D75D9-0ED5-4382-95B5-34460311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10" y="3787149"/>
            <a:ext cx="4906390" cy="2909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AFA12-A9BB-401D-BC0C-57D124E31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" y="3826275"/>
            <a:ext cx="5488665" cy="28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90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D3A8-6573-461B-979D-5398AF1B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Deep Auto-encoder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文字方塊 1">
            <a:extLst>
              <a:ext uri="{FF2B5EF4-FFF2-40B4-BE49-F238E27FC236}">
                <a16:creationId xmlns:a16="http://schemas.microsoft.com/office/drawing/2014/main" id="{DE327379-A911-4FC5-9086-A3D0B28B6892}"/>
              </a:ext>
            </a:extLst>
          </p:cNvPr>
          <p:cNvSpPr txBox="1"/>
          <p:nvPr/>
        </p:nvSpPr>
        <p:spPr>
          <a:xfrm>
            <a:off x="6060208" y="4992759"/>
            <a:ext cx="285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2060"/>
                </a:solidFill>
              </a:rPr>
              <a:t>Initialize by RBM layer-by-layer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4" name="矩形 50">
            <a:extLst>
              <a:ext uri="{FF2B5EF4-FFF2-40B4-BE49-F238E27FC236}">
                <a16:creationId xmlns:a16="http://schemas.microsoft.com/office/drawing/2014/main" id="{86B5D232-DFF7-4963-86C2-9599B0EC6DCE}"/>
              </a:ext>
            </a:extLst>
          </p:cNvPr>
          <p:cNvSpPr/>
          <p:nvPr/>
        </p:nvSpPr>
        <p:spPr>
          <a:xfrm>
            <a:off x="1523124" y="5917565"/>
            <a:ext cx="7744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Reference: Hinton, Geoffrey E., and </a:t>
            </a:r>
            <a:r>
              <a:rPr lang="en-US" altLang="zh-TW" dirty="0" err="1"/>
              <a:t>Ruslan</a:t>
            </a:r>
            <a:r>
              <a:rPr lang="en-US" altLang="zh-TW" dirty="0"/>
              <a:t> R. </a:t>
            </a:r>
            <a:r>
              <a:rPr lang="en-US" altLang="zh-TW" dirty="0" err="1"/>
              <a:t>Salakhutdinov</a:t>
            </a:r>
            <a:r>
              <a:rPr lang="en-US" altLang="zh-TW" dirty="0"/>
              <a:t>. "Reducing the dimensionality of data with neural networks." </a:t>
            </a:r>
            <a:r>
              <a:rPr lang="en-US" altLang="zh-TW" i="1" dirty="0"/>
              <a:t>Science</a:t>
            </a:r>
            <a:r>
              <a:rPr lang="en-US" altLang="zh-TW" dirty="0"/>
              <a:t> 313.5786 (2006): 504-507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CCA4963-AEB7-4E4F-89F3-7A0BA37A2514}"/>
              </a:ext>
            </a:extLst>
          </p:cNvPr>
          <p:cNvSpPr txBox="1">
            <a:spLocks/>
          </p:cNvSpPr>
          <p:nvPr/>
        </p:nvSpPr>
        <p:spPr>
          <a:xfrm>
            <a:off x="1329986" y="1795217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002060"/>
                </a:solidFill>
              </a:rPr>
              <a:t>Of course, the auto-encoder can be deep</a:t>
            </a:r>
            <a:endParaRPr lang="en-US" altLang="zh-TW" u="sng" dirty="0">
              <a:solidFill>
                <a:srgbClr val="002060"/>
              </a:solidFill>
            </a:endParaRPr>
          </a:p>
          <a:p>
            <a:pPr lvl="1"/>
            <a:endParaRPr lang="en-US" altLang="zh-TW" u="sng" dirty="0">
              <a:solidFill>
                <a:srgbClr val="002060"/>
              </a:solidFill>
            </a:endParaRPr>
          </a:p>
          <a:p>
            <a:endParaRPr lang="zh-TW" altLang="en-US" u="sng" dirty="0">
              <a:solidFill>
                <a:srgbClr val="002060"/>
              </a:solidFill>
            </a:endParaRPr>
          </a:p>
          <a:p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4C0B7569-D738-4E11-81D2-C90A420160DB}"/>
              </a:ext>
            </a:extLst>
          </p:cNvPr>
          <p:cNvSpPr/>
          <p:nvPr/>
        </p:nvSpPr>
        <p:spPr>
          <a:xfrm rot="5400000">
            <a:off x="665487" y="3853976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Input Layer</a:t>
            </a:r>
            <a:endParaRPr kumimoji="0" lang="zh-TW" altLang="en-US" dirty="0"/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0D6F44F7-325D-4AE4-AA2D-DFD9E4976942}"/>
              </a:ext>
            </a:extLst>
          </p:cNvPr>
          <p:cNvSpPr/>
          <p:nvPr/>
        </p:nvSpPr>
        <p:spPr>
          <a:xfrm rot="5400000">
            <a:off x="1889449" y="3885726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8" name="矩形 17">
            <a:extLst>
              <a:ext uri="{FF2B5EF4-FFF2-40B4-BE49-F238E27FC236}">
                <a16:creationId xmlns:a16="http://schemas.microsoft.com/office/drawing/2014/main" id="{5A392D37-286B-4895-8885-479190B3A6AC}"/>
              </a:ext>
            </a:extLst>
          </p:cNvPr>
          <p:cNvSpPr/>
          <p:nvPr/>
        </p:nvSpPr>
        <p:spPr>
          <a:xfrm rot="5400000">
            <a:off x="2767337" y="3893663"/>
            <a:ext cx="129540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3AA05683-681F-4561-AABE-41E3FABA52DB}"/>
              </a:ext>
            </a:extLst>
          </p:cNvPr>
          <p:cNvSpPr/>
          <p:nvPr/>
        </p:nvSpPr>
        <p:spPr>
          <a:xfrm rot="5400000">
            <a:off x="4984281" y="3857944"/>
            <a:ext cx="746125" cy="220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bottle</a:t>
            </a:r>
            <a:endParaRPr kumimoji="0" lang="zh-TW" altLang="en-US" dirty="0"/>
          </a:p>
        </p:txBody>
      </p:sp>
      <p:cxnSp>
        <p:nvCxnSpPr>
          <p:cNvPr id="10" name="直線單箭頭接點 19">
            <a:extLst>
              <a:ext uri="{FF2B5EF4-FFF2-40B4-BE49-F238E27FC236}">
                <a16:creationId xmlns:a16="http://schemas.microsoft.com/office/drawing/2014/main" id="{BC0FBC65-8024-420C-9E34-06F8F3AC1F6F}"/>
              </a:ext>
            </a:extLst>
          </p:cNvPr>
          <p:cNvCxnSpPr/>
          <p:nvPr/>
        </p:nvCxnSpPr>
        <p:spPr>
          <a:xfrm rot="5400000">
            <a:off x="2299025" y="3785713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20">
            <a:extLst>
              <a:ext uri="{FF2B5EF4-FFF2-40B4-BE49-F238E27FC236}">
                <a16:creationId xmlns:a16="http://schemas.microsoft.com/office/drawing/2014/main" id="{A04A7166-1694-4D7F-9EDB-7CEF95C101F8}"/>
              </a:ext>
            </a:extLst>
          </p:cNvPr>
          <p:cNvCxnSpPr/>
          <p:nvPr/>
        </p:nvCxnSpPr>
        <p:spPr>
          <a:xfrm rot="5400000">
            <a:off x="3032450" y="3785713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21">
            <a:extLst>
              <a:ext uri="{FF2B5EF4-FFF2-40B4-BE49-F238E27FC236}">
                <a16:creationId xmlns:a16="http://schemas.microsoft.com/office/drawing/2014/main" id="{EF9F0BB0-1D5C-4B74-828A-13D23EC366E7}"/>
              </a:ext>
            </a:extLst>
          </p:cNvPr>
          <p:cNvCxnSpPr/>
          <p:nvPr/>
        </p:nvCxnSpPr>
        <p:spPr>
          <a:xfrm rot="5400000">
            <a:off x="5030319" y="3751582"/>
            <a:ext cx="0" cy="43338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22">
            <a:extLst>
              <a:ext uri="{FF2B5EF4-FFF2-40B4-BE49-F238E27FC236}">
                <a16:creationId xmlns:a16="http://schemas.microsoft.com/office/drawing/2014/main" id="{3D08F797-0C3B-474C-A95B-519FAF127F91}"/>
              </a:ext>
            </a:extLst>
          </p:cNvPr>
          <p:cNvSpPr/>
          <p:nvPr/>
        </p:nvSpPr>
        <p:spPr>
          <a:xfrm rot="5400000">
            <a:off x="7510787" y="3847626"/>
            <a:ext cx="24479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Output Layer</a:t>
            </a:r>
            <a:endParaRPr kumimoji="0" lang="zh-TW" altLang="en-US" dirty="0"/>
          </a:p>
        </p:txBody>
      </p:sp>
      <p:sp>
        <p:nvSpPr>
          <p:cNvPr id="14" name="矩形 23">
            <a:extLst>
              <a:ext uri="{FF2B5EF4-FFF2-40B4-BE49-F238E27FC236}">
                <a16:creationId xmlns:a16="http://schemas.microsoft.com/office/drawing/2014/main" id="{06FE4106-C4C3-410B-AD9B-42B51ECD858B}"/>
              </a:ext>
            </a:extLst>
          </p:cNvPr>
          <p:cNvSpPr/>
          <p:nvPr/>
        </p:nvSpPr>
        <p:spPr>
          <a:xfrm rot="5400000">
            <a:off x="7280599" y="3852389"/>
            <a:ext cx="1584325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15" name="矩形 24">
            <a:extLst>
              <a:ext uri="{FF2B5EF4-FFF2-40B4-BE49-F238E27FC236}">
                <a16:creationId xmlns:a16="http://schemas.microsoft.com/office/drawing/2014/main" id="{4363B5DA-A6CA-4601-8E14-5FC54D0A1D17}"/>
              </a:ext>
            </a:extLst>
          </p:cNvPr>
          <p:cNvSpPr/>
          <p:nvPr/>
        </p:nvSpPr>
        <p:spPr>
          <a:xfrm rot="5400000">
            <a:off x="6732118" y="3846832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16" name="直線單箭頭接點 25">
            <a:extLst>
              <a:ext uri="{FF2B5EF4-FFF2-40B4-BE49-F238E27FC236}">
                <a16:creationId xmlns:a16="http://schemas.microsoft.com/office/drawing/2014/main" id="{C74B60DF-C61E-4414-A90A-34F6B963D14C}"/>
              </a:ext>
            </a:extLst>
          </p:cNvPr>
          <p:cNvCxnSpPr/>
          <p:nvPr/>
        </p:nvCxnSpPr>
        <p:spPr>
          <a:xfrm rot="5400000">
            <a:off x="8379150" y="372538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6">
            <a:extLst>
              <a:ext uri="{FF2B5EF4-FFF2-40B4-BE49-F238E27FC236}">
                <a16:creationId xmlns:a16="http://schemas.microsoft.com/office/drawing/2014/main" id="{1F767BD3-A29A-4DB5-8D9D-4A45FE253E2F}"/>
              </a:ext>
            </a:extLst>
          </p:cNvPr>
          <p:cNvCxnSpPr/>
          <p:nvPr/>
        </p:nvCxnSpPr>
        <p:spPr>
          <a:xfrm rot="5400000">
            <a:off x="7721925" y="372538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27">
            <a:extLst>
              <a:ext uri="{FF2B5EF4-FFF2-40B4-BE49-F238E27FC236}">
                <a16:creationId xmlns:a16="http://schemas.microsoft.com/office/drawing/2014/main" id="{B422F2B4-5405-41EE-8C11-FEEEBFB86EC9}"/>
              </a:ext>
            </a:extLst>
          </p:cNvPr>
          <p:cNvCxnSpPr/>
          <p:nvPr/>
        </p:nvCxnSpPr>
        <p:spPr>
          <a:xfrm rot="5400000">
            <a:off x="5742312" y="375237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38">
            <a:extLst>
              <a:ext uri="{FF2B5EF4-FFF2-40B4-BE49-F238E27FC236}">
                <a16:creationId xmlns:a16="http://schemas.microsoft.com/office/drawing/2014/main" id="{CF3281BF-11FE-48AC-868B-1BAD4272DFF0}"/>
              </a:ext>
            </a:extLst>
          </p:cNvPr>
          <p:cNvSpPr/>
          <p:nvPr/>
        </p:nvSpPr>
        <p:spPr>
          <a:xfrm rot="5400000">
            <a:off x="5489106" y="3846832"/>
            <a:ext cx="129698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sp>
        <p:nvSpPr>
          <p:cNvPr id="20" name="矩形 55">
            <a:extLst>
              <a:ext uri="{FF2B5EF4-FFF2-40B4-BE49-F238E27FC236}">
                <a16:creationId xmlns:a16="http://schemas.microsoft.com/office/drawing/2014/main" id="{25B0D722-6B03-4E75-A0EE-F6A5490C35A3}"/>
              </a:ext>
            </a:extLst>
          </p:cNvPr>
          <p:cNvSpPr/>
          <p:nvPr/>
        </p:nvSpPr>
        <p:spPr>
          <a:xfrm rot="5400000">
            <a:off x="4030193" y="3867470"/>
            <a:ext cx="129698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Layer </a:t>
            </a:r>
            <a:endParaRPr kumimoji="0" lang="zh-TW" altLang="en-US" dirty="0"/>
          </a:p>
        </p:txBody>
      </p:sp>
      <p:cxnSp>
        <p:nvCxnSpPr>
          <p:cNvPr id="21" name="直線單箭頭接點 56">
            <a:extLst>
              <a:ext uri="{FF2B5EF4-FFF2-40B4-BE49-F238E27FC236}">
                <a16:creationId xmlns:a16="http://schemas.microsoft.com/office/drawing/2014/main" id="{528ADCE8-F480-475D-AF79-B29D54A76DCC}"/>
              </a:ext>
            </a:extLst>
          </p:cNvPr>
          <p:cNvCxnSpPr/>
          <p:nvPr/>
        </p:nvCxnSpPr>
        <p:spPr>
          <a:xfrm rot="5400000">
            <a:off x="4296100" y="3760313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57">
            <a:extLst>
              <a:ext uri="{FF2B5EF4-FFF2-40B4-BE49-F238E27FC236}">
                <a16:creationId xmlns:a16="http://schemas.microsoft.com/office/drawing/2014/main" id="{44B3A59A-12F1-45F7-A0B2-0363A7BE27ED}"/>
              </a:ext>
            </a:extLst>
          </p:cNvPr>
          <p:cNvCxnSpPr/>
          <p:nvPr/>
        </p:nvCxnSpPr>
        <p:spPr>
          <a:xfrm rot="5400000">
            <a:off x="6507487" y="374602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58">
            <a:extLst>
              <a:ext uri="{FF2B5EF4-FFF2-40B4-BE49-F238E27FC236}">
                <a16:creationId xmlns:a16="http://schemas.microsoft.com/office/drawing/2014/main" id="{60B86725-BE82-45B5-8A6A-DE0A1686C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437" y="3663476"/>
            <a:ext cx="576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sp>
        <p:nvSpPr>
          <p:cNvPr id="24" name="文字方塊 59">
            <a:extLst>
              <a:ext uri="{FF2B5EF4-FFF2-40B4-BE49-F238E27FC236}">
                <a16:creationId xmlns:a16="http://schemas.microsoft.com/office/drawing/2014/main" id="{55B9DEC2-8F40-4E3A-AB0C-63067EE6D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637" y="3660301"/>
            <a:ext cx="576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/>
              <a:t>…</a:t>
            </a:r>
            <a:endParaRPr kumimoji="0" lang="zh-TW" altLang="en-US" sz="2400"/>
          </a:p>
        </p:txBody>
      </p:sp>
      <p:cxnSp>
        <p:nvCxnSpPr>
          <p:cNvPr id="25" name="直線單箭頭接點 30">
            <a:extLst>
              <a:ext uri="{FF2B5EF4-FFF2-40B4-BE49-F238E27FC236}">
                <a16:creationId xmlns:a16="http://schemas.microsoft.com/office/drawing/2014/main" id="{7203AE8B-9A0D-4122-8DAB-8BFF6581E536}"/>
              </a:ext>
            </a:extLst>
          </p:cNvPr>
          <p:cNvCxnSpPr/>
          <p:nvPr/>
        </p:nvCxnSpPr>
        <p:spPr>
          <a:xfrm>
            <a:off x="5357343" y="4384020"/>
            <a:ext cx="0" cy="74471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31">
            <a:extLst>
              <a:ext uri="{FF2B5EF4-FFF2-40B4-BE49-F238E27FC236}">
                <a16:creationId xmlns:a16="http://schemas.microsoft.com/office/drawing/2014/main" id="{13A64D7D-2239-42E2-B3CA-F8B7A7EED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084" y="5183518"/>
            <a:ext cx="95251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49">
            <a:extLst>
              <a:ext uri="{FF2B5EF4-FFF2-40B4-BE49-F238E27FC236}">
                <a16:creationId xmlns:a16="http://schemas.microsoft.com/office/drawing/2014/main" id="{5B5D7869-54E6-43D0-99A2-F55D515B5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4631" y="2459357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2060"/>
                </a:solidFill>
              </a:rPr>
              <a:t>As close as possible</a:t>
            </a:r>
            <a:endParaRPr kumimoji="0" lang="zh-TW" altLang="en-US" sz="2400" dirty="0">
              <a:solidFill>
                <a:srgbClr val="002060"/>
              </a:solidFill>
            </a:endParaRPr>
          </a:p>
        </p:txBody>
      </p:sp>
      <p:cxnSp>
        <p:nvCxnSpPr>
          <p:cNvPr id="28" name="直線接點 33">
            <a:extLst>
              <a:ext uri="{FF2B5EF4-FFF2-40B4-BE49-F238E27FC236}">
                <a16:creationId xmlns:a16="http://schemas.microsoft.com/office/drawing/2014/main" id="{50223759-355D-4469-B39A-B8A3B2CFBD03}"/>
              </a:ext>
            </a:extLst>
          </p:cNvPr>
          <p:cNvCxnSpPr/>
          <p:nvPr/>
        </p:nvCxnSpPr>
        <p:spPr>
          <a:xfrm flipH="1">
            <a:off x="1881612" y="2463218"/>
            <a:ext cx="6908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34">
            <a:extLst>
              <a:ext uri="{FF2B5EF4-FFF2-40B4-BE49-F238E27FC236}">
                <a16:creationId xmlns:a16="http://schemas.microsoft.com/office/drawing/2014/main" id="{DAAB1AB4-162B-4FA7-A4A0-F27C99EBA947}"/>
              </a:ext>
            </a:extLst>
          </p:cNvPr>
          <p:cNvCxnSpPr/>
          <p:nvPr/>
        </p:nvCxnSpPr>
        <p:spPr>
          <a:xfrm>
            <a:off x="1898237" y="2477011"/>
            <a:ext cx="0" cy="23797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35">
            <a:extLst>
              <a:ext uri="{FF2B5EF4-FFF2-40B4-BE49-F238E27FC236}">
                <a16:creationId xmlns:a16="http://schemas.microsoft.com/office/drawing/2014/main" id="{7EC3DA74-BB19-427B-9417-899F4F2AF78A}"/>
              </a:ext>
            </a:extLst>
          </p:cNvPr>
          <p:cNvCxnSpPr/>
          <p:nvPr/>
        </p:nvCxnSpPr>
        <p:spPr>
          <a:xfrm>
            <a:off x="8756565" y="2483169"/>
            <a:ext cx="0" cy="254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46">
                <a:extLst>
                  <a:ext uri="{FF2B5EF4-FFF2-40B4-BE49-F238E27FC236}">
                    <a16:creationId xmlns:a16="http://schemas.microsoft.com/office/drawing/2014/main" id="{7B2BF86B-AEDE-454F-B389-1ACFF7D67BAD}"/>
                  </a:ext>
                </a:extLst>
              </p:cNvPr>
              <p:cNvSpPr txBox="1"/>
              <p:nvPr/>
            </p:nvSpPr>
            <p:spPr>
              <a:xfrm>
                <a:off x="1777370" y="517953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46">
                <a:extLst>
                  <a:ext uri="{FF2B5EF4-FFF2-40B4-BE49-F238E27FC236}">
                    <a16:creationId xmlns:a16="http://schemas.microsoft.com/office/drawing/2014/main" id="{7B2BF86B-AEDE-454F-B389-1ACFF7D67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370" y="5179539"/>
                <a:ext cx="241733" cy="369332"/>
              </a:xfrm>
              <a:prstGeom prst="rect">
                <a:avLst/>
              </a:prstGeom>
              <a:blipFill>
                <a:blip r:embed="rId2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47">
                <a:extLst>
                  <a:ext uri="{FF2B5EF4-FFF2-40B4-BE49-F238E27FC236}">
                    <a16:creationId xmlns:a16="http://schemas.microsoft.com/office/drawing/2014/main" id="{25A10A32-0920-4278-A4A5-7F60DC339EBE}"/>
                  </a:ext>
                </a:extLst>
              </p:cNvPr>
              <p:cNvSpPr txBox="1"/>
              <p:nvPr/>
            </p:nvSpPr>
            <p:spPr>
              <a:xfrm>
                <a:off x="8580219" y="5179539"/>
                <a:ext cx="309059" cy="414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47">
                <a:extLst>
                  <a:ext uri="{FF2B5EF4-FFF2-40B4-BE49-F238E27FC236}">
                    <a16:creationId xmlns:a16="http://schemas.microsoft.com/office/drawing/2014/main" id="{25A10A32-0920-4278-A4A5-7F60DC339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219" y="5179539"/>
                <a:ext cx="309059" cy="414409"/>
              </a:xfrm>
              <a:prstGeom prst="rect">
                <a:avLst/>
              </a:prstGeom>
              <a:blipFill>
                <a:blip r:embed="rId3"/>
                <a:stretch>
                  <a:fillRect t="-16176" r="-8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6">
                <a:extLst>
                  <a:ext uri="{FF2B5EF4-FFF2-40B4-BE49-F238E27FC236}">
                    <a16:creationId xmlns:a16="http://schemas.microsoft.com/office/drawing/2014/main" id="{DE1B91E8-A933-4FE3-A435-F5908D0E2D6D}"/>
                  </a:ext>
                </a:extLst>
              </p:cNvPr>
              <p:cNvSpPr txBox="1"/>
              <p:nvPr/>
            </p:nvSpPr>
            <p:spPr>
              <a:xfrm>
                <a:off x="2096387" y="4149927"/>
                <a:ext cx="455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6">
                <a:extLst>
                  <a:ext uri="{FF2B5EF4-FFF2-40B4-BE49-F238E27FC236}">
                    <a16:creationId xmlns:a16="http://schemas.microsoft.com/office/drawing/2014/main" id="{DE1B91E8-A933-4FE3-A435-F5908D0E2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87" y="4149927"/>
                <a:ext cx="455317" cy="369332"/>
              </a:xfrm>
              <a:prstGeom prst="rect">
                <a:avLst/>
              </a:prstGeom>
              <a:blipFill>
                <a:blip r:embed="rId4"/>
                <a:stretch>
                  <a:fillRect l="-16000" r="-4000"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7">
                <a:extLst>
                  <a:ext uri="{FF2B5EF4-FFF2-40B4-BE49-F238E27FC236}">
                    <a16:creationId xmlns:a16="http://schemas.microsoft.com/office/drawing/2014/main" id="{8324C529-319D-4FCC-9BA8-255FCA0FAA12}"/>
                  </a:ext>
                </a:extLst>
              </p:cNvPr>
              <p:cNvSpPr txBox="1"/>
              <p:nvPr/>
            </p:nvSpPr>
            <p:spPr>
              <a:xfrm>
                <a:off x="8163250" y="4045954"/>
                <a:ext cx="537390" cy="3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7">
                <a:extLst>
                  <a:ext uri="{FF2B5EF4-FFF2-40B4-BE49-F238E27FC236}">
                    <a16:creationId xmlns:a16="http://schemas.microsoft.com/office/drawing/2014/main" id="{8324C529-319D-4FCC-9BA8-255FCA0F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250" y="4045954"/>
                <a:ext cx="537390" cy="373820"/>
              </a:xfrm>
              <a:prstGeom prst="rect">
                <a:avLst/>
              </a:prstGeom>
              <a:blipFill>
                <a:blip r:embed="rId5"/>
                <a:stretch>
                  <a:fillRect l="-12500" t="-1639" r="-3409" b="-163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9">
                <a:extLst>
                  <a:ext uri="{FF2B5EF4-FFF2-40B4-BE49-F238E27FC236}">
                    <a16:creationId xmlns:a16="http://schemas.microsoft.com/office/drawing/2014/main" id="{12CB7BF7-5AC3-449C-966B-1D3C29ABFF0F}"/>
                  </a:ext>
                </a:extLst>
              </p:cNvPr>
              <p:cNvSpPr txBox="1"/>
              <p:nvPr/>
            </p:nvSpPr>
            <p:spPr>
              <a:xfrm>
                <a:off x="2824679" y="4119689"/>
                <a:ext cx="462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9">
                <a:extLst>
                  <a:ext uri="{FF2B5EF4-FFF2-40B4-BE49-F238E27FC236}">
                    <a16:creationId xmlns:a16="http://schemas.microsoft.com/office/drawing/2014/main" id="{12CB7BF7-5AC3-449C-966B-1D3C29ABF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679" y="4119689"/>
                <a:ext cx="462434" cy="369332"/>
              </a:xfrm>
              <a:prstGeom prst="rect">
                <a:avLst/>
              </a:prstGeom>
              <a:blipFill>
                <a:blip r:embed="rId6"/>
                <a:stretch>
                  <a:fillRect l="-14474" r="-3947"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40">
                <a:extLst>
                  <a:ext uri="{FF2B5EF4-FFF2-40B4-BE49-F238E27FC236}">
                    <a16:creationId xmlns:a16="http://schemas.microsoft.com/office/drawing/2014/main" id="{068337E0-82E4-4B78-82F9-5EA87068B0CF}"/>
                  </a:ext>
                </a:extLst>
              </p:cNvPr>
              <p:cNvSpPr txBox="1"/>
              <p:nvPr/>
            </p:nvSpPr>
            <p:spPr>
              <a:xfrm>
                <a:off x="7488561" y="3993676"/>
                <a:ext cx="537390" cy="373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40">
                <a:extLst>
                  <a:ext uri="{FF2B5EF4-FFF2-40B4-BE49-F238E27FC236}">
                    <a16:creationId xmlns:a16="http://schemas.microsoft.com/office/drawing/2014/main" id="{068337E0-82E4-4B78-82F9-5EA87068B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561" y="3993676"/>
                <a:ext cx="537390" cy="373820"/>
              </a:xfrm>
              <a:prstGeom prst="rect">
                <a:avLst/>
              </a:prstGeom>
              <a:blipFill>
                <a:blip r:embed="rId7"/>
                <a:stretch>
                  <a:fillRect l="-12360" r="-2247" b="-163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2">
            <a:extLst>
              <a:ext uri="{FF2B5EF4-FFF2-40B4-BE49-F238E27FC236}">
                <a16:creationId xmlns:a16="http://schemas.microsoft.com/office/drawing/2014/main" id="{9AEA4C35-BE14-4FFE-8D9A-831B05665012}"/>
              </a:ext>
            </a:extLst>
          </p:cNvPr>
          <p:cNvSpPr txBox="1"/>
          <p:nvPr/>
        </p:nvSpPr>
        <p:spPr>
          <a:xfrm>
            <a:off x="6627329" y="582597"/>
            <a:ext cx="2469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2060"/>
                </a:solidFill>
              </a:rPr>
              <a:t>Symmetric is not necessary.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 animBg="1"/>
      <p:bldP spid="27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A36B42F-471E-4D48-906B-C67F81FCF35E}"/>
              </a:ext>
            </a:extLst>
          </p:cNvPr>
          <p:cNvSpPr txBox="1">
            <a:spLocks/>
          </p:cNvSpPr>
          <p:nvPr/>
        </p:nvSpPr>
        <p:spPr>
          <a:xfrm>
            <a:off x="1338863" y="338493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u="sng" dirty="0">
                <a:solidFill>
                  <a:srgbClr val="C00000"/>
                </a:solidFill>
              </a:rPr>
              <a:t>Deep Auto-encoder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sp>
        <p:nvSpPr>
          <p:cNvPr id="4" name="矩形 38">
            <a:extLst>
              <a:ext uri="{FF2B5EF4-FFF2-40B4-BE49-F238E27FC236}">
                <a16:creationId xmlns:a16="http://schemas.microsoft.com/office/drawing/2014/main" id="{B0603018-7A66-4DFC-A50C-EBD74EB809CF}"/>
              </a:ext>
            </a:extLst>
          </p:cNvPr>
          <p:cNvSpPr/>
          <p:nvPr/>
        </p:nvSpPr>
        <p:spPr>
          <a:xfrm>
            <a:off x="1068938" y="1776920"/>
            <a:ext cx="13398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Original Image</a:t>
            </a:r>
          </a:p>
        </p:txBody>
      </p:sp>
      <p:sp>
        <p:nvSpPr>
          <p:cNvPr id="5" name="矩形 39">
            <a:extLst>
              <a:ext uri="{FF2B5EF4-FFF2-40B4-BE49-F238E27FC236}">
                <a16:creationId xmlns:a16="http://schemas.microsoft.com/office/drawing/2014/main" id="{CB4992C7-253D-455D-BA96-12C5FB7AD82F}"/>
              </a:ext>
            </a:extLst>
          </p:cNvPr>
          <p:cNvSpPr/>
          <p:nvPr/>
        </p:nvSpPr>
        <p:spPr>
          <a:xfrm>
            <a:off x="1404366" y="2817540"/>
            <a:ext cx="894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2060"/>
                </a:solidFill>
              </a:rPr>
              <a:t>PCA</a:t>
            </a:r>
          </a:p>
        </p:txBody>
      </p:sp>
      <p:sp>
        <p:nvSpPr>
          <p:cNvPr id="6" name="矩形 40">
            <a:extLst>
              <a:ext uri="{FF2B5EF4-FFF2-40B4-BE49-F238E27FC236}">
                <a16:creationId xmlns:a16="http://schemas.microsoft.com/office/drawing/2014/main" id="{6D8A2113-AB9D-49D3-A561-8C946E0722D2}"/>
              </a:ext>
            </a:extLst>
          </p:cNvPr>
          <p:cNvSpPr/>
          <p:nvPr/>
        </p:nvSpPr>
        <p:spPr>
          <a:xfrm>
            <a:off x="735658" y="3477947"/>
            <a:ext cx="2006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Deep</a:t>
            </a:r>
          </a:p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Auto-encoder</a:t>
            </a:r>
          </a:p>
        </p:txBody>
      </p:sp>
      <p:pic>
        <p:nvPicPr>
          <p:cNvPr id="7" name="圖片 41">
            <a:extLst>
              <a:ext uri="{FF2B5EF4-FFF2-40B4-BE49-F238E27FC236}">
                <a16:creationId xmlns:a16="http://schemas.microsoft.com/office/drawing/2014/main" id="{B7D610E2-4B56-41E5-A5AE-5C1762E80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071" y="1840802"/>
            <a:ext cx="3143250" cy="628650"/>
          </a:xfrm>
          <a:prstGeom prst="rect">
            <a:avLst/>
          </a:prstGeom>
        </p:spPr>
      </p:pic>
      <p:pic>
        <p:nvPicPr>
          <p:cNvPr id="8" name="圖片 42">
            <a:extLst>
              <a:ext uri="{FF2B5EF4-FFF2-40B4-BE49-F238E27FC236}">
                <a16:creationId xmlns:a16="http://schemas.microsoft.com/office/drawing/2014/main" id="{3885644F-F4A8-44FC-A76E-D8B710CA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71" y="2695446"/>
            <a:ext cx="3162300" cy="638175"/>
          </a:xfrm>
          <a:prstGeom prst="rect">
            <a:avLst/>
          </a:prstGeom>
        </p:spPr>
      </p:pic>
      <p:pic>
        <p:nvPicPr>
          <p:cNvPr id="9" name="圖片 43">
            <a:extLst>
              <a:ext uri="{FF2B5EF4-FFF2-40B4-BE49-F238E27FC236}">
                <a16:creationId xmlns:a16="http://schemas.microsoft.com/office/drawing/2014/main" id="{358B622B-DF81-48B0-A62F-BB6B5D752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96" y="3574801"/>
            <a:ext cx="3171825" cy="647700"/>
          </a:xfrm>
          <a:prstGeom prst="rect">
            <a:avLst/>
          </a:prstGeom>
        </p:spPr>
      </p:pic>
      <p:sp>
        <p:nvSpPr>
          <p:cNvPr id="10" name="矩形 44">
            <a:extLst>
              <a:ext uri="{FF2B5EF4-FFF2-40B4-BE49-F238E27FC236}">
                <a16:creationId xmlns:a16="http://schemas.microsoft.com/office/drawing/2014/main" id="{B20EED0D-7ECB-4700-9D94-C0817115C67D}"/>
              </a:ext>
            </a:extLst>
          </p:cNvPr>
          <p:cNvSpPr/>
          <p:nvPr/>
        </p:nvSpPr>
        <p:spPr bwMode="auto">
          <a:xfrm rot="5400000">
            <a:off x="6200462" y="2485726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11" name="矩形 45">
            <a:extLst>
              <a:ext uri="{FF2B5EF4-FFF2-40B4-BE49-F238E27FC236}">
                <a16:creationId xmlns:a16="http://schemas.microsoft.com/office/drawing/2014/main" id="{61D1E5A6-A046-45E8-8B8F-FED1443C361F}"/>
              </a:ext>
            </a:extLst>
          </p:cNvPr>
          <p:cNvSpPr/>
          <p:nvPr/>
        </p:nvSpPr>
        <p:spPr bwMode="auto">
          <a:xfrm rot="5400000">
            <a:off x="8321879" y="2505051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12" name="圖片 47">
            <a:extLst>
              <a:ext uri="{FF2B5EF4-FFF2-40B4-BE49-F238E27FC236}">
                <a16:creationId xmlns:a16="http://schemas.microsoft.com/office/drawing/2014/main" id="{C3AEA96F-E85A-4D1D-99DA-457B22903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939" y="3484970"/>
            <a:ext cx="628650" cy="581025"/>
          </a:xfrm>
          <a:prstGeom prst="rect">
            <a:avLst/>
          </a:prstGeom>
        </p:spPr>
      </p:pic>
      <p:pic>
        <p:nvPicPr>
          <p:cNvPr id="13" name="圖片 48">
            <a:extLst>
              <a:ext uri="{FF2B5EF4-FFF2-40B4-BE49-F238E27FC236}">
                <a16:creationId xmlns:a16="http://schemas.microsoft.com/office/drawing/2014/main" id="{80F1415D-C7EF-485C-BF21-7177A2EFE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831" y="3470456"/>
            <a:ext cx="647700" cy="619125"/>
          </a:xfrm>
          <a:prstGeom prst="rect">
            <a:avLst/>
          </a:prstGeom>
        </p:spPr>
      </p:pic>
      <p:cxnSp>
        <p:nvCxnSpPr>
          <p:cNvPr id="14" name="直線單箭頭接點 49">
            <a:extLst>
              <a:ext uri="{FF2B5EF4-FFF2-40B4-BE49-F238E27FC236}">
                <a16:creationId xmlns:a16="http://schemas.microsoft.com/office/drawing/2014/main" id="{C3144A2B-4896-4C86-BC30-CBBA1DD4D841}"/>
              </a:ext>
            </a:extLst>
          </p:cNvPr>
          <p:cNvCxnSpPr/>
          <p:nvPr/>
        </p:nvCxnSpPr>
        <p:spPr>
          <a:xfrm rot="5400000">
            <a:off x="8509931" y="2488843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50">
            <a:extLst>
              <a:ext uri="{FF2B5EF4-FFF2-40B4-BE49-F238E27FC236}">
                <a16:creationId xmlns:a16="http://schemas.microsoft.com/office/drawing/2014/main" id="{89A96306-D3D0-40C8-86C6-D265CC81142A}"/>
              </a:ext>
            </a:extLst>
          </p:cNvPr>
          <p:cNvCxnSpPr/>
          <p:nvPr/>
        </p:nvCxnSpPr>
        <p:spPr>
          <a:xfrm rot="5400000">
            <a:off x="7458489" y="2479546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51">
            <a:extLst>
              <a:ext uri="{FF2B5EF4-FFF2-40B4-BE49-F238E27FC236}">
                <a16:creationId xmlns:a16="http://schemas.microsoft.com/office/drawing/2014/main" id="{5E572914-7B8C-4423-AC5F-AA2980C45C8C}"/>
              </a:ext>
            </a:extLst>
          </p:cNvPr>
          <p:cNvSpPr/>
          <p:nvPr/>
        </p:nvSpPr>
        <p:spPr bwMode="auto">
          <a:xfrm rot="5400000">
            <a:off x="1070867" y="5362856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17" name="矩形 52">
            <a:extLst>
              <a:ext uri="{FF2B5EF4-FFF2-40B4-BE49-F238E27FC236}">
                <a16:creationId xmlns:a16="http://schemas.microsoft.com/office/drawing/2014/main" id="{E0C71EB8-6B48-4F67-932F-1DB953CAFABA}"/>
              </a:ext>
            </a:extLst>
          </p:cNvPr>
          <p:cNvSpPr/>
          <p:nvPr/>
        </p:nvSpPr>
        <p:spPr bwMode="auto">
          <a:xfrm rot="5400000">
            <a:off x="1868184" y="5391221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18" name="矩形 53">
            <a:extLst>
              <a:ext uri="{FF2B5EF4-FFF2-40B4-BE49-F238E27FC236}">
                <a16:creationId xmlns:a16="http://schemas.microsoft.com/office/drawing/2014/main" id="{4AC57331-925D-4A64-AB9C-51C01EABAAE9}"/>
              </a:ext>
            </a:extLst>
          </p:cNvPr>
          <p:cNvSpPr/>
          <p:nvPr/>
        </p:nvSpPr>
        <p:spPr bwMode="auto">
          <a:xfrm rot="5400000">
            <a:off x="3166167" y="5312387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19" name="矩形 54">
            <a:extLst>
              <a:ext uri="{FF2B5EF4-FFF2-40B4-BE49-F238E27FC236}">
                <a16:creationId xmlns:a16="http://schemas.microsoft.com/office/drawing/2014/main" id="{4733FFC8-42CD-44B1-8C96-F3550FC4B608}"/>
              </a:ext>
            </a:extLst>
          </p:cNvPr>
          <p:cNvSpPr/>
          <p:nvPr/>
        </p:nvSpPr>
        <p:spPr bwMode="auto">
          <a:xfrm rot="5400000">
            <a:off x="4245149" y="5312387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20" name="矩形 56">
            <a:extLst>
              <a:ext uri="{FF2B5EF4-FFF2-40B4-BE49-F238E27FC236}">
                <a16:creationId xmlns:a16="http://schemas.microsoft.com/office/drawing/2014/main" id="{C3F3F019-E16B-4A7A-912A-23B5040E3F59}"/>
              </a:ext>
            </a:extLst>
          </p:cNvPr>
          <p:cNvSpPr/>
          <p:nvPr/>
        </p:nvSpPr>
        <p:spPr bwMode="auto">
          <a:xfrm rot="5400000">
            <a:off x="7686808" y="2514317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30</a:t>
            </a:r>
            <a:endParaRPr kumimoji="0" lang="zh-TW" altLang="en-US" dirty="0"/>
          </a:p>
        </p:txBody>
      </p:sp>
      <p:sp>
        <p:nvSpPr>
          <p:cNvPr id="21" name="矩形 57">
            <a:extLst>
              <a:ext uri="{FF2B5EF4-FFF2-40B4-BE49-F238E27FC236}">
                <a16:creationId xmlns:a16="http://schemas.microsoft.com/office/drawing/2014/main" id="{3F780A6F-3213-40F6-A143-122C819E4F65}"/>
              </a:ext>
            </a:extLst>
          </p:cNvPr>
          <p:cNvSpPr/>
          <p:nvPr/>
        </p:nvSpPr>
        <p:spPr bwMode="auto">
          <a:xfrm rot="5400000">
            <a:off x="6017951" y="5312387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22" name="矩形 58">
            <a:extLst>
              <a:ext uri="{FF2B5EF4-FFF2-40B4-BE49-F238E27FC236}">
                <a16:creationId xmlns:a16="http://schemas.microsoft.com/office/drawing/2014/main" id="{54145312-542E-436C-8E06-663D27A11AB1}"/>
              </a:ext>
            </a:extLst>
          </p:cNvPr>
          <p:cNvSpPr/>
          <p:nvPr/>
        </p:nvSpPr>
        <p:spPr bwMode="auto">
          <a:xfrm rot="5400000">
            <a:off x="6726410" y="5312387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23" name="矩形 59">
            <a:extLst>
              <a:ext uri="{FF2B5EF4-FFF2-40B4-BE49-F238E27FC236}">
                <a16:creationId xmlns:a16="http://schemas.microsoft.com/office/drawing/2014/main" id="{6424A225-9B39-437A-B714-D0F65FEABB43}"/>
              </a:ext>
            </a:extLst>
          </p:cNvPr>
          <p:cNvSpPr/>
          <p:nvPr/>
        </p:nvSpPr>
        <p:spPr bwMode="auto">
          <a:xfrm rot="5400000">
            <a:off x="7297563" y="5391221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24" name="矩形 60">
            <a:extLst>
              <a:ext uri="{FF2B5EF4-FFF2-40B4-BE49-F238E27FC236}">
                <a16:creationId xmlns:a16="http://schemas.microsoft.com/office/drawing/2014/main" id="{964CC689-EF8F-4E98-AD32-9FD198726F77}"/>
              </a:ext>
            </a:extLst>
          </p:cNvPr>
          <p:cNvSpPr/>
          <p:nvPr/>
        </p:nvSpPr>
        <p:spPr bwMode="auto">
          <a:xfrm rot="5400000">
            <a:off x="8328809" y="5362857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25" name="圖片 61">
            <a:extLst>
              <a:ext uri="{FF2B5EF4-FFF2-40B4-BE49-F238E27FC236}">
                <a16:creationId xmlns:a16="http://schemas.microsoft.com/office/drawing/2014/main" id="{AFDE12F4-D55E-4933-B686-D0CA694F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368" y="6061256"/>
            <a:ext cx="628650" cy="581025"/>
          </a:xfrm>
          <a:prstGeom prst="rect">
            <a:avLst/>
          </a:prstGeom>
        </p:spPr>
      </p:pic>
      <p:pic>
        <p:nvPicPr>
          <p:cNvPr id="26" name="圖片 62">
            <a:extLst>
              <a:ext uri="{FF2B5EF4-FFF2-40B4-BE49-F238E27FC236}">
                <a16:creationId xmlns:a16="http://schemas.microsoft.com/office/drawing/2014/main" id="{B14EEB20-F8C3-414D-9275-6C7F3CFC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1425" y="6028268"/>
            <a:ext cx="628650" cy="647700"/>
          </a:xfrm>
          <a:prstGeom prst="rect">
            <a:avLst/>
          </a:prstGeom>
        </p:spPr>
      </p:pic>
      <p:cxnSp>
        <p:nvCxnSpPr>
          <p:cNvPr id="27" name="直線單箭頭接點 63">
            <a:extLst>
              <a:ext uri="{FF2B5EF4-FFF2-40B4-BE49-F238E27FC236}">
                <a16:creationId xmlns:a16="http://schemas.microsoft.com/office/drawing/2014/main" id="{D6ADB9B0-B103-4DA4-A63F-90F9F3C06434}"/>
              </a:ext>
            </a:extLst>
          </p:cNvPr>
          <p:cNvCxnSpPr/>
          <p:nvPr/>
        </p:nvCxnSpPr>
        <p:spPr>
          <a:xfrm rot="5400000">
            <a:off x="2300918" y="528448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64">
            <a:extLst>
              <a:ext uri="{FF2B5EF4-FFF2-40B4-BE49-F238E27FC236}">
                <a16:creationId xmlns:a16="http://schemas.microsoft.com/office/drawing/2014/main" id="{538D75F7-C4F0-445E-9758-3553AE7EE461}"/>
              </a:ext>
            </a:extLst>
          </p:cNvPr>
          <p:cNvCxnSpPr/>
          <p:nvPr/>
        </p:nvCxnSpPr>
        <p:spPr>
          <a:xfrm rot="5400000">
            <a:off x="3236165" y="528448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65">
            <a:extLst>
              <a:ext uri="{FF2B5EF4-FFF2-40B4-BE49-F238E27FC236}">
                <a16:creationId xmlns:a16="http://schemas.microsoft.com/office/drawing/2014/main" id="{7228617B-3D18-4291-86D6-ADBD9D092220}"/>
              </a:ext>
            </a:extLst>
          </p:cNvPr>
          <p:cNvCxnSpPr/>
          <p:nvPr/>
        </p:nvCxnSpPr>
        <p:spPr>
          <a:xfrm rot="5400000">
            <a:off x="4194318" y="528448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66">
            <a:extLst>
              <a:ext uri="{FF2B5EF4-FFF2-40B4-BE49-F238E27FC236}">
                <a16:creationId xmlns:a16="http://schemas.microsoft.com/office/drawing/2014/main" id="{334FB73F-5BAE-466E-9BAA-111D98AFF052}"/>
              </a:ext>
            </a:extLst>
          </p:cNvPr>
          <p:cNvCxnSpPr/>
          <p:nvPr/>
        </p:nvCxnSpPr>
        <p:spPr>
          <a:xfrm rot="5400000">
            <a:off x="5085363" y="528448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6BA1F9FC-88A4-4744-BEE5-7218A04837B7}"/>
              </a:ext>
            </a:extLst>
          </p:cNvPr>
          <p:cNvCxnSpPr/>
          <p:nvPr/>
        </p:nvCxnSpPr>
        <p:spPr>
          <a:xfrm rot="5400000">
            <a:off x="5986170" y="528448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E9A2EF3C-E857-4531-9553-47510DEE93DD}"/>
              </a:ext>
            </a:extLst>
          </p:cNvPr>
          <p:cNvCxnSpPr/>
          <p:nvPr/>
        </p:nvCxnSpPr>
        <p:spPr>
          <a:xfrm rot="5400000">
            <a:off x="6829839" y="528448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C3B7ECB-D864-480D-A0EE-589D78F8E93A}"/>
              </a:ext>
            </a:extLst>
          </p:cNvPr>
          <p:cNvCxnSpPr/>
          <p:nvPr/>
        </p:nvCxnSpPr>
        <p:spPr>
          <a:xfrm rot="5400000">
            <a:off x="7736115" y="528448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862DDE0D-63F3-4106-870A-9291BC38BD0B}"/>
              </a:ext>
            </a:extLst>
          </p:cNvPr>
          <p:cNvCxnSpPr/>
          <p:nvPr/>
        </p:nvCxnSpPr>
        <p:spPr>
          <a:xfrm rot="5400000">
            <a:off x="8657900" y="528448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71">
            <a:extLst>
              <a:ext uri="{FF2B5EF4-FFF2-40B4-BE49-F238E27FC236}">
                <a16:creationId xmlns:a16="http://schemas.microsoft.com/office/drawing/2014/main" id="{3816E30C-FE4B-487F-9822-40C82FB1447B}"/>
              </a:ext>
            </a:extLst>
          </p:cNvPr>
          <p:cNvSpPr/>
          <p:nvPr/>
        </p:nvSpPr>
        <p:spPr bwMode="auto">
          <a:xfrm rot="5400000">
            <a:off x="5228062" y="5269611"/>
            <a:ext cx="615915" cy="333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30</a:t>
            </a:r>
            <a:endParaRPr kumimoji="0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54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4">
            <a:extLst>
              <a:ext uri="{FF2B5EF4-FFF2-40B4-BE49-F238E27FC236}">
                <a16:creationId xmlns:a16="http://schemas.microsoft.com/office/drawing/2014/main" id="{78506247-DD7A-4184-AAB3-0F03EE14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01" y="1765273"/>
            <a:ext cx="3037904" cy="2946949"/>
          </a:xfrm>
          <a:prstGeom prst="rect">
            <a:avLst/>
          </a:prstGeom>
        </p:spPr>
      </p:pic>
      <p:sp>
        <p:nvSpPr>
          <p:cNvPr id="3" name="矩形 44">
            <a:extLst>
              <a:ext uri="{FF2B5EF4-FFF2-40B4-BE49-F238E27FC236}">
                <a16:creationId xmlns:a16="http://schemas.microsoft.com/office/drawing/2014/main" id="{73206A8E-821C-447C-83B4-88CB26FCE286}"/>
              </a:ext>
            </a:extLst>
          </p:cNvPr>
          <p:cNvSpPr/>
          <p:nvPr/>
        </p:nvSpPr>
        <p:spPr bwMode="auto">
          <a:xfrm rot="5400000">
            <a:off x="6697612" y="2530115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4" name="矩形 45">
            <a:extLst>
              <a:ext uri="{FF2B5EF4-FFF2-40B4-BE49-F238E27FC236}">
                <a16:creationId xmlns:a16="http://schemas.microsoft.com/office/drawing/2014/main" id="{57E5BFB9-46D5-41D1-9302-915035F8DF20}"/>
              </a:ext>
            </a:extLst>
          </p:cNvPr>
          <p:cNvSpPr/>
          <p:nvPr/>
        </p:nvSpPr>
        <p:spPr bwMode="auto">
          <a:xfrm rot="5400000">
            <a:off x="8819029" y="254944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5" name="圖片 47">
            <a:extLst>
              <a:ext uri="{FF2B5EF4-FFF2-40B4-BE49-F238E27FC236}">
                <a16:creationId xmlns:a16="http://schemas.microsoft.com/office/drawing/2014/main" id="{312C300D-E542-461B-9FDF-A29A74D97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89" y="3529359"/>
            <a:ext cx="628650" cy="581025"/>
          </a:xfrm>
          <a:prstGeom prst="rect">
            <a:avLst/>
          </a:prstGeom>
        </p:spPr>
      </p:pic>
      <p:pic>
        <p:nvPicPr>
          <p:cNvPr id="6" name="圖片 48">
            <a:extLst>
              <a:ext uri="{FF2B5EF4-FFF2-40B4-BE49-F238E27FC236}">
                <a16:creationId xmlns:a16="http://schemas.microsoft.com/office/drawing/2014/main" id="{99E4F5E2-C646-4CC0-B568-57372728A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981" y="3514845"/>
            <a:ext cx="647700" cy="619125"/>
          </a:xfrm>
          <a:prstGeom prst="rect">
            <a:avLst/>
          </a:prstGeom>
        </p:spPr>
      </p:pic>
      <p:cxnSp>
        <p:nvCxnSpPr>
          <p:cNvPr id="7" name="直線單箭頭接點 49">
            <a:extLst>
              <a:ext uri="{FF2B5EF4-FFF2-40B4-BE49-F238E27FC236}">
                <a16:creationId xmlns:a16="http://schemas.microsoft.com/office/drawing/2014/main" id="{EED207A8-5917-4EE3-8450-67D4CE5BF13A}"/>
              </a:ext>
            </a:extLst>
          </p:cNvPr>
          <p:cNvCxnSpPr/>
          <p:nvPr/>
        </p:nvCxnSpPr>
        <p:spPr>
          <a:xfrm rot="5400000">
            <a:off x="9007081" y="2533232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50">
            <a:extLst>
              <a:ext uri="{FF2B5EF4-FFF2-40B4-BE49-F238E27FC236}">
                <a16:creationId xmlns:a16="http://schemas.microsoft.com/office/drawing/2014/main" id="{A18E45CB-D606-47C0-8FB8-358D18DAA5A6}"/>
              </a:ext>
            </a:extLst>
          </p:cNvPr>
          <p:cNvCxnSpPr/>
          <p:nvPr/>
        </p:nvCxnSpPr>
        <p:spPr>
          <a:xfrm rot="5400000">
            <a:off x="7955639" y="252393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51">
            <a:extLst>
              <a:ext uri="{FF2B5EF4-FFF2-40B4-BE49-F238E27FC236}">
                <a16:creationId xmlns:a16="http://schemas.microsoft.com/office/drawing/2014/main" id="{EF786277-6CB4-4794-9F07-776E89D0AB64}"/>
              </a:ext>
            </a:extLst>
          </p:cNvPr>
          <p:cNvSpPr/>
          <p:nvPr/>
        </p:nvSpPr>
        <p:spPr bwMode="auto">
          <a:xfrm rot="5400000">
            <a:off x="1568017" y="5407245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10" name="矩形 52">
            <a:extLst>
              <a:ext uri="{FF2B5EF4-FFF2-40B4-BE49-F238E27FC236}">
                <a16:creationId xmlns:a16="http://schemas.microsoft.com/office/drawing/2014/main" id="{1457EACC-B22D-4D72-B197-DF927C894ADA}"/>
              </a:ext>
            </a:extLst>
          </p:cNvPr>
          <p:cNvSpPr/>
          <p:nvPr/>
        </p:nvSpPr>
        <p:spPr bwMode="auto">
          <a:xfrm rot="5400000">
            <a:off x="2365334" y="5435610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11" name="矩形 53">
            <a:extLst>
              <a:ext uri="{FF2B5EF4-FFF2-40B4-BE49-F238E27FC236}">
                <a16:creationId xmlns:a16="http://schemas.microsoft.com/office/drawing/2014/main" id="{497C4BCD-D918-44D7-924A-D13D95C2470E}"/>
              </a:ext>
            </a:extLst>
          </p:cNvPr>
          <p:cNvSpPr/>
          <p:nvPr/>
        </p:nvSpPr>
        <p:spPr bwMode="auto">
          <a:xfrm rot="5400000">
            <a:off x="3663317" y="5356776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12" name="矩形 54">
            <a:extLst>
              <a:ext uri="{FF2B5EF4-FFF2-40B4-BE49-F238E27FC236}">
                <a16:creationId xmlns:a16="http://schemas.microsoft.com/office/drawing/2014/main" id="{E1061B30-B83D-4371-9842-FF6B46BDFE2E}"/>
              </a:ext>
            </a:extLst>
          </p:cNvPr>
          <p:cNvSpPr/>
          <p:nvPr/>
        </p:nvSpPr>
        <p:spPr bwMode="auto">
          <a:xfrm rot="5400000">
            <a:off x="4742299" y="5356776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13" name="矩形 55">
            <a:extLst>
              <a:ext uri="{FF2B5EF4-FFF2-40B4-BE49-F238E27FC236}">
                <a16:creationId xmlns:a16="http://schemas.microsoft.com/office/drawing/2014/main" id="{CBFF577B-FD9A-4B84-A899-2A541C82F689}"/>
              </a:ext>
            </a:extLst>
          </p:cNvPr>
          <p:cNvSpPr/>
          <p:nvPr/>
        </p:nvSpPr>
        <p:spPr bwMode="auto">
          <a:xfrm rot="5400000">
            <a:off x="5826972" y="5356776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14" name="矩形 56">
            <a:extLst>
              <a:ext uri="{FF2B5EF4-FFF2-40B4-BE49-F238E27FC236}">
                <a16:creationId xmlns:a16="http://schemas.microsoft.com/office/drawing/2014/main" id="{C6C2ECAF-8921-4B86-9F0E-F7B3A82D987E}"/>
              </a:ext>
            </a:extLst>
          </p:cNvPr>
          <p:cNvSpPr/>
          <p:nvPr/>
        </p:nvSpPr>
        <p:spPr bwMode="auto">
          <a:xfrm rot="5400000">
            <a:off x="8305863" y="254921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15" name="矩形 57">
            <a:extLst>
              <a:ext uri="{FF2B5EF4-FFF2-40B4-BE49-F238E27FC236}">
                <a16:creationId xmlns:a16="http://schemas.microsoft.com/office/drawing/2014/main" id="{317B58FB-6E65-4625-9234-0175EC8387E7}"/>
              </a:ext>
            </a:extLst>
          </p:cNvPr>
          <p:cNvSpPr/>
          <p:nvPr/>
        </p:nvSpPr>
        <p:spPr bwMode="auto">
          <a:xfrm rot="5400000">
            <a:off x="6515101" y="5356776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16" name="矩形 58">
            <a:extLst>
              <a:ext uri="{FF2B5EF4-FFF2-40B4-BE49-F238E27FC236}">
                <a16:creationId xmlns:a16="http://schemas.microsoft.com/office/drawing/2014/main" id="{11F973FD-149A-4EB5-B999-7CFFB5905E07}"/>
              </a:ext>
            </a:extLst>
          </p:cNvPr>
          <p:cNvSpPr/>
          <p:nvPr/>
        </p:nvSpPr>
        <p:spPr bwMode="auto">
          <a:xfrm rot="5400000">
            <a:off x="7223560" y="5356776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17" name="矩形 59">
            <a:extLst>
              <a:ext uri="{FF2B5EF4-FFF2-40B4-BE49-F238E27FC236}">
                <a16:creationId xmlns:a16="http://schemas.microsoft.com/office/drawing/2014/main" id="{C0F65B13-90BB-4040-A27F-E0CAF4C99CE6}"/>
              </a:ext>
            </a:extLst>
          </p:cNvPr>
          <p:cNvSpPr/>
          <p:nvPr/>
        </p:nvSpPr>
        <p:spPr bwMode="auto">
          <a:xfrm rot="5400000">
            <a:off x="7794713" y="5435610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18" name="矩形 60">
            <a:extLst>
              <a:ext uri="{FF2B5EF4-FFF2-40B4-BE49-F238E27FC236}">
                <a16:creationId xmlns:a16="http://schemas.microsoft.com/office/drawing/2014/main" id="{9C2753A0-7985-4A79-99F7-2693A7CC71F8}"/>
              </a:ext>
            </a:extLst>
          </p:cNvPr>
          <p:cNvSpPr/>
          <p:nvPr/>
        </p:nvSpPr>
        <p:spPr bwMode="auto">
          <a:xfrm rot="5400000">
            <a:off x="8825959" y="5407246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19" name="圖片 61">
            <a:extLst>
              <a:ext uri="{FF2B5EF4-FFF2-40B4-BE49-F238E27FC236}">
                <a16:creationId xmlns:a16="http://schemas.microsoft.com/office/drawing/2014/main" id="{C5D6BC27-380E-4E38-B548-6CD9677A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518" y="6105645"/>
            <a:ext cx="628650" cy="581025"/>
          </a:xfrm>
          <a:prstGeom prst="rect">
            <a:avLst/>
          </a:prstGeom>
        </p:spPr>
      </p:pic>
      <p:pic>
        <p:nvPicPr>
          <p:cNvPr id="20" name="圖片 62">
            <a:extLst>
              <a:ext uri="{FF2B5EF4-FFF2-40B4-BE49-F238E27FC236}">
                <a16:creationId xmlns:a16="http://schemas.microsoft.com/office/drawing/2014/main" id="{17DA6D2B-919F-424D-B807-1CA806F3B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575" y="6072657"/>
            <a:ext cx="628650" cy="647700"/>
          </a:xfrm>
          <a:prstGeom prst="rect">
            <a:avLst/>
          </a:prstGeom>
        </p:spPr>
      </p:pic>
      <p:cxnSp>
        <p:nvCxnSpPr>
          <p:cNvPr id="21" name="直線單箭頭接點 63">
            <a:extLst>
              <a:ext uri="{FF2B5EF4-FFF2-40B4-BE49-F238E27FC236}">
                <a16:creationId xmlns:a16="http://schemas.microsoft.com/office/drawing/2014/main" id="{AC959373-B341-4A48-862E-FFF90832C30D}"/>
              </a:ext>
            </a:extLst>
          </p:cNvPr>
          <p:cNvCxnSpPr/>
          <p:nvPr/>
        </p:nvCxnSpPr>
        <p:spPr>
          <a:xfrm rot="5400000">
            <a:off x="2798068" y="532887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64">
            <a:extLst>
              <a:ext uri="{FF2B5EF4-FFF2-40B4-BE49-F238E27FC236}">
                <a16:creationId xmlns:a16="http://schemas.microsoft.com/office/drawing/2014/main" id="{AA6F4903-6A4E-4454-8E4E-E64663E66DE2}"/>
              </a:ext>
            </a:extLst>
          </p:cNvPr>
          <p:cNvCxnSpPr/>
          <p:nvPr/>
        </p:nvCxnSpPr>
        <p:spPr>
          <a:xfrm rot="5400000">
            <a:off x="3733315" y="532887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65">
            <a:extLst>
              <a:ext uri="{FF2B5EF4-FFF2-40B4-BE49-F238E27FC236}">
                <a16:creationId xmlns:a16="http://schemas.microsoft.com/office/drawing/2014/main" id="{10B51B5F-FF07-472B-AEA9-381468B56350}"/>
              </a:ext>
            </a:extLst>
          </p:cNvPr>
          <p:cNvCxnSpPr/>
          <p:nvPr/>
        </p:nvCxnSpPr>
        <p:spPr>
          <a:xfrm rot="5400000">
            <a:off x="4691468" y="532887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6">
            <a:extLst>
              <a:ext uri="{FF2B5EF4-FFF2-40B4-BE49-F238E27FC236}">
                <a16:creationId xmlns:a16="http://schemas.microsoft.com/office/drawing/2014/main" id="{EC60EB0F-44C2-4676-97A5-4C7723E9DEC1}"/>
              </a:ext>
            </a:extLst>
          </p:cNvPr>
          <p:cNvCxnSpPr/>
          <p:nvPr/>
        </p:nvCxnSpPr>
        <p:spPr>
          <a:xfrm rot="5400000">
            <a:off x="5582513" y="532887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67">
            <a:extLst>
              <a:ext uri="{FF2B5EF4-FFF2-40B4-BE49-F238E27FC236}">
                <a16:creationId xmlns:a16="http://schemas.microsoft.com/office/drawing/2014/main" id="{E34124CC-1FE0-4C79-93F7-E403F4094B0F}"/>
              </a:ext>
            </a:extLst>
          </p:cNvPr>
          <p:cNvCxnSpPr/>
          <p:nvPr/>
        </p:nvCxnSpPr>
        <p:spPr>
          <a:xfrm rot="5400000">
            <a:off x="6483320" y="532887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68">
            <a:extLst>
              <a:ext uri="{FF2B5EF4-FFF2-40B4-BE49-F238E27FC236}">
                <a16:creationId xmlns:a16="http://schemas.microsoft.com/office/drawing/2014/main" id="{AC323894-46FE-4AAD-AFB0-65E459FD8254}"/>
              </a:ext>
            </a:extLst>
          </p:cNvPr>
          <p:cNvCxnSpPr/>
          <p:nvPr/>
        </p:nvCxnSpPr>
        <p:spPr>
          <a:xfrm rot="5400000">
            <a:off x="7326989" y="532887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69">
            <a:extLst>
              <a:ext uri="{FF2B5EF4-FFF2-40B4-BE49-F238E27FC236}">
                <a16:creationId xmlns:a16="http://schemas.microsoft.com/office/drawing/2014/main" id="{279B079C-DFCA-4E6B-898B-9AA25DCE16F7}"/>
              </a:ext>
            </a:extLst>
          </p:cNvPr>
          <p:cNvCxnSpPr/>
          <p:nvPr/>
        </p:nvCxnSpPr>
        <p:spPr>
          <a:xfrm rot="5400000">
            <a:off x="8233265" y="532887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70">
            <a:extLst>
              <a:ext uri="{FF2B5EF4-FFF2-40B4-BE49-F238E27FC236}">
                <a16:creationId xmlns:a16="http://schemas.microsoft.com/office/drawing/2014/main" id="{04FAFD19-C277-44D4-9295-916573229F2C}"/>
              </a:ext>
            </a:extLst>
          </p:cNvPr>
          <p:cNvCxnSpPr/>
          <p:nvPr/>
        </p:nvCxnSpPr>
        <p:spPr>
          <a:xfrm rot="5400000">
            <a:off x="9155050" y="5328874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3">
            <a:extLst>
              <a:ext uri="{FF2B5EF4-FFF2-40B4-BE49-F238E27FC236}">
                <a16:creationId xmlns:a16="http://schemas.microsoft.com/office/drawing/2014/main" id="{785ADBD9-61C8-4129-AE50-D604E9E89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653" y="131495"/>
            <a:ext cx="2658436" cy="2593596"/>
          </a:xfrm>
          <a:prstGeom prst="rect">
            <a:avLst/>
          </a:prstGeom>
        </p:spPr>
      </p:pic>
      <p:cxnSp>
        <p:nvCxnSpPr>
          <p:cNvPr id="30" name="直線單箭頭接點 37">
            <a:extLst>
              <a:ext uri="{FF2B5EF4-FFF2-40B4-BE49-F238E27FC236}">
                <a16:creationId xmlns:a16="http://schemas.microsoft.com/office/drawing/2014/main" id="{1ECB07CF-CBF8-4408-A36F-475F51671BB7}"/>
              </a:ext>
            </a:extLst>
          </p:cNvPr>
          <p:cNvCxnSpPr/>
          <p:nvPr/>
        </p:nvCxnSpPr>
        <p:spPr>
          <a:xfrm flipH="1" flipV="1">
            <a:off x="6205503" y="1882633"/>
            <a:ext cx="2251412" cy="6114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46">
            <a:extLst>
              <a:ext uri="{FF2B5EF4-FFF2-40B4-BE49-F238E27FC236}">
                <a16:creationId xmlns:a16="http://schemas.microsoft.com/office/drawing/2014/main" id="{6EA67195-3444-4519-BB38-F1538C76507F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840235" y="3846849"/>
            <a:ext cx="2166737" cy="150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0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487E-25D9-48F1-A4F7-800E4100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" y="115411"/>
            <a:ext cx="10661342" cy="1575278"/>
          </a:xfrm>
        </p:spPr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Types of Autoencoders: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4ED1-8732-4EE9-8AB5-AB9BF3C4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02" y="1225908"/>
            <a:ext cx="9268287" cy="440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Convolutional Autoencoder – Convolutional Autoencoders use the convolution operator to exploit this observation.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They learn to encode the input in a set of simple signals and then try to reconstruct the input from them, modify the geometry or the reflectance of the image.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Due to their convolutional nature, they scale well to realistic-sized high dimensional images.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Can remove noise from picture or reconstruct missing parts.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18719-68C8-4A47-A56A-25D313C82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92" y="4696287"/>
            <a:ext cx="8096250" cy="20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74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D1D27-6371-4E50-B1DB-6B8E771CD4C3}"/>
              </a:ext>
            </a:extLst>
          </p:cNvPr>
          <p:cNvSpPr txBox="1">
            <a:spLocks/>
          </p:cNvSpPr>
          <p:nvPr/>
        </p:nvSpPr>
        <p:spPr>
          <a:xfrm>
            <a:off x="1187943" y="480536"/>
            <a:ext cx="2805794" cy="132556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u="sng" dirty="0">
                <a:solidFill>
                  <a:srgbClr val="C00000"/>
                </a:solidFill>
              </a:rPr>
              <a:t>Auto-encoder </a:t>
            </a:r>
            <a:br>
              <a:rPr lang="en-US" altLang="zh-TW" b="1" u="sng" dirty="0">
                <a:solidFill>
                  <a:srgbClr val="C00000"/>
                </a:solidFill>
              </a:rPr>
            </a:br>
            <a:r>
              <a:rPr lang="en-US" altLang="zh-TW" b="1" u="sng" dirty="0">
                <a:solidFill>
                  <a:srgbClr val="C00000"/>
                </a:solidFill>
              </a:rPr>
              <a:t>for CNN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 descr="http://s.hswstatic.com/gif/whiskers-sam.jpg">
            <a:extLst>
              <a:ext uri="{FF2B5EF4-FFF2-40B4-BE49-F238E27FC236}">
                <a16:creationId xmlns:a16="http://schemas.microsoft.com/office/drawing/2014/main" id="{6EABCC67-3D54-492A-95BC-8FAA2BDD3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37" y="927230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6434832D-0951-4583-AD7C-EF2A42343A38}"/>
              </a:ext>
            </a:extLst>
          </p:cNvPr>
          <p:cNvSpPr/>
          <p:nvPr/>
        </p:nvSpPr>
        <p:spPr>
          <a:xfrm>
            <a:off x="7531745" y="2586889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EE266263-31FE-400B-B698-EA1930CEFC6F}"/>
              </a:ext>
            </a:extLst>
          </p:cNvPr>
          <p:cNvSpPr/>
          <p:nvPr/>
        </p:nvSpPr>
        <p:spPr>
          <a:xfrm>
            <a:off x="7531745" y="3686901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Pooling</a:t>
            </a:r>
            <a:endParaRPr lang="zh-TW" altLang="en-US" sz="2400" dirty="0"/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C80726C3-3E4F-49C5-8981-DB82077A78B0}"/>
              </a:ext>
            </a:extLst>
          </p:cNvPr>
          <p:cNvSpPr/>
          <p:nvPr/>
        </p:nvSpPr>
        <p:spPr>
          <a:xfrm>
            <a:off x="7531745" y="4755114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C6A5FD53-644B-4DF3-9F15-DAEEB0DCCE9E}"/>
              </a:ext>
            </a:extLst>
          </p:cNvPr>
          <p:cNvSpPr/>
          <p:nvPr/>
        </p:nvSpPr>
        <p:spPr>
          <a:xfrm>
            <a:off x="7531745" y="5788366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Pooling</a:t>
            </a:r>
            <a:endParaRPr lang="zh-TW" altLang="en-US" sz="2400" dirty="0"/>
          </a:p>
        </p:txBody>
      </p:sp>
      <p:sp>
        <p:nvSpPr>
          <p:cNvPr id="8" name="向下箭號 11">
            <a:extLst>
              <a:ext uri="{FF2B5EF4-FFF2-40B4-BE49-F238E27FC236}">
                <a16:creationId xmlns:a16="http://schemas.microsoft.com/office/drawing/2014/main" id="{C1D2B772-43BD-431E-ABB3-7FF855D3A3BD}"/>
              </a:ext>
            </a:extLst>
          </p:cNvPr>
          <p:cNvSpPr/>
          <p:nvPr/>
        </p:nvSpPr>
        <p:spPr>
          <a:xfrm>
            <a:off x="8185723" y="217225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00F17720-8CB8-41FD-9B4C-88C4011ED808}"/>
              </a:ext>
            </a:extLst>
          </p:cNvPr>
          <p:cNvSpPr/>
          <p:nvPr/>
        </p:nvSpPr>
        <p:spPr>
          <a:xfrm>
            <a:off x="8151442" y="321992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8">
            <a:extLst>
              <a:ext uri="{FF2B5EF4-FFF2-40B4-BE49-F238E27FC236}">
                <a16:creationId xmlns:a16="http://schemas.microsoft.com/office/drawing/2014/main" id="{4958FF3C-AF18-4C17-9B80-8F7CF832AEB0}"/>
              </a:ext>
            </a:extLst>
          </p:cNvPr>
          <p:cNvSpPr/>
          <p:nvPr/>
        </p:nvSpPr>
        <p:spPr>
          <a:xfrm>
            <a:off x="8151442" y="431156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9">
            <a:extLst>
              <a:ext uri="{FF2B5EF4-FFF2-40B4-BE49-F238E27FC236}">
                <a16:creationId xmlns:a16="http://schemas.microsoft.com/office/drawing/2014/main" id="{24F96C64-15BD-4E59-B4D3-39458390C5C7}"/>
              </a:ext>
            </a:extLst>
          </p:cNvPr>
          <p:cNvSpPr/>
          <p:nvPr/>
        </p:nvSpPr>
        <p:spPr>
          <a:xfrm>
            <a:off x="8151442" y="53465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96AFFE83-25E5-4A16-A9D6-40B4AB9590C4}"/>
              </a:ext>
            </a:extLst>
          </p:cNvPr>
          <p:cNvSpPr/>
          <p:nvPr/>
        </p:nvSpPr>
        <p:spPr>
          <a:xfrm>
            <a:off x="3220991" y="3678668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13" name="矩形 17">
            <a:extLst>
              <a:ext uri="{FF2B5EF4-FFF2-40B4-BE49-F238E27FC236}">
                <a16:creationId xmlns:a16="http://schemas.microsoft.com/office/drawing/2014/main" id="{7C0FC949-1B41-4D3C-BF71-BC8E7699B3E6}"/>
              </a:ext>
            </a:extLst>
          </p:cNvPr>
          <p:cNvSpPr/>
          <p:nvPr/>
        </p:nvSpPr>
        <p:spPr>
          <a:xfrm>
            <a:off x="3543845" y="2590201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Unpooling</a:t>
            </a:r>
            <a:endParaRPr lang="zh-TW" altLang="en-US" sz="2400" dirty="0"/>
          </a:p>
        </p:txBody>
      </p:sp>
      <p:sp>
        <p:nvSpPr>
          <p:cNvPr id="14" name="矩形 18">
            <a:extLst>
              <a:ext uri="{FF2B5EF4-FFF2-40B4-BE49-F238E27FC236}">
                <a16:creationId xmlns:a16="http://schemas.microsoft.com/office/drawing/2014/main" id="{8072E716-7C6B-4BF8-B8ED-0011045618D0}"/>
              </a:ext>
            </a:extLst>
          </p:cNvPr>
          <p:cNvSpPr/>
          <p:nvPr/>
        </p:nvSpPr>
        <p:spPr>
          <a:xfrm>
            <a:off x="3220991" y="5757652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15" name="矩形 19">
            <a:extLst>
              <a:ext uri="{FF2B5EF4-FFF2-40B4-BE49-F238E27FC236}">
                <a16:creationId xmlns:a16="http://schemas.microsoft.com/office/drawing/2014/main" id="{E2D9E7FA-A9CE-4C4B-A28C-863E9AC66842}"/>
              </a:ext>
            </a:extLst>
          </p:cNvPr>
          <p:cNvSpPr/>
          <p:nvPr/>
        </p:nvSpPr>
        <p:spPr>
          <a:xfrm>
            <a:off x="3512186" y="472854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Unpooling</a:t>
            </a:r>
            <a:endParaRPr lang="zh-TW" altLang="en-US" sz="2400" dirty="0"/>
          </a:p>
        </p:txBody>
      </p:sp>
      <p:sp>
        <p:nvSpPr>
          <p:cNvPr id="16" name="向下箭號 11">
            <a:extLst>
              <a:ext uri="{FF2B5EF4-FFF2-40B4-BE49-F238E27FC236}">
                <a16:creationId xmlns:a16="http://schemas.microsoft.com/office/drawing/2014/main" id="{F9C55028-CC25-499C-9363-D30AD48E44C8}"/>
              </a:ext>
            </a:extLst>
          </p:cNvPr>
          <p:cNvSpPr/>
          <p:nvPr/>
        </p:nvSpPr>
        <p:spPr>
          <a:xfrm flipV="1">
            <a:off x="4107703" y="206596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7">
            <a:extLst>
              <a:ext uri="{FF2B5EF4-FFF2-40B4-BE49-F238E27FC236}">
                <a16:creationId xmlns:a16="http://schemas.microsoft.com/office/drawing/2014/main" id="{630AF5F2-31D8-4F7A-98E0-354E3187A3B4}"/>
              </a:ext>
            </a:extLst>
          </p:cNvPr>
          <p:cNvSpPr/>
          <p:nvPr/>
        </p:nvSpPr>
        <p:spPr>
          <a:xfrm flipV="1">
            <a:off x="4107703" y="317674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8">
            <a:extLst>
              <a:ext uri="{FF2B5EF4-FFF2-40B4-BE49-F238E27FC236}">
                <a16:creationId xmlns:a16="http://schemas.microsoft.com/office/drawing/2014/main" id="{F0B7C4B1-7401-43EE-89ED-7A571CB62B54}"/>
              </a:ext>
            </a:extLst>
          </p:cNvPr>
          <p:cNvSpPr/>
          <p:nvPr/>
        </p:nvSpPr>
        <p:spPr>
          <a:xfrm flipV="1">
            <a:off x="4107703" y="426839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9">
            <a:extLst>
              <a:ext uri="{FF2B5EF4-FFF2-40B4-BE49-F238E27FC236}">
                <a16:creationId xmlns:a16="http://schemas.microsoft.com/office/drawing/2014/main" id="{A94A4708-F576-4012-85DF-A72E5EC983BE}"/>
              </a:ext>
            </a:extLst>
          </p:cNvPr>
          <p:cNvSpPr/>
          <p:nvPr/>
        </p:nvSpPr>
        <p:spPr>
          <a:xfrm flipV="1">
            <a:off x="4107703" y="530338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49">
            <a:extLst>
              <a:ext uri="{FF2B5EF4-FFF2-40B4-BE49-F238E27FC236}">
                <a16:creationId xmlns:a16="http://schemas.microsoft.com/office/drawing/2014/main" id="{492B2077-5F9A-444E-848E-DAD239CF6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778" y="742520"/>
            <a:ext cx="20843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</a:t>
            </a:r>
            <a:r>
              <a:rPr kumimoji="0" lang="en-US" altLang="zh-TW" sz="2400" dirty="0">
                <a:solidFill>
                  <a:srgbClr val="002060"/>
                </a:solidFill>
              </a:rPr>
              <a:t>possible</a:t>
            </a:r>
            <a:endParaRPr kumimoji="0"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21" name="向下箭號 19">
            <a:extLst>
              <a:ext uri="{FF2B5EF4-FFF2-40B4-BE49-F238E27FC236}">
                <a16:creationId xmlns:a16="http://schemas.microsoft.com/office/drawing/2014/main" id="{59F0FC3A-6EC0-4C35-B6FA-1D78AB579103}"/>
              </a:ext>
            </a:extLst>
          </p:cNvPr>
          <p:cNvSpPr/>
          <p:nvPr/>
        </p:nvSpPr>
        <p:spPr>
          <a:xfrm rot="5400000" flipH="1">
            <a:off x="6817921" y="5685929"/>
            <a:ext cx="545690" cy="70778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左-右雙向 29">
            <a:extLst>
              <a:ext uri="{FF2B5EF4-FFF2-40B4-BE49-F238E27FC236}">
                <a16:creationId xmlns:a16="http://schemas.microsoft.com/office/drawing/2014/main" id="{33969BC5-4C13-46B9-A36E-549EA739DA55}"/>
              </a:ext>
            </a:extLst>
          </p:cNvPr>
          <p:cNvSpPr/>
          <p:nvPr/>
        </p:nvSpPr>
        <p:spPr>
          <a:xfrm>
            <a:off x="5636607" y="1499226"/>
            <a:ext cx="1785144" cy="566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6">
            <a:extLst>
              <a:ext uri="{FF2B5EF4-FFF2-40B4-BE49-F238E27FC236}">
                <a16:creationId xmlns:a16="http://schemas.microsoft.com/office/drawing/2014/main" id="{12BF9B7F-C0D4-460A-9110-1B2CE636FDB1}"/>
              </a:ext>
            </a:extLst>
          </p:cNvPr>
          <p:cNvSpPr/>
          <p:nvPr/>
        </p:nvSpPr>
        <p:spPr>
          <a:xfrm>
            <a:off x="3221908" y="1479419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24" name="向下箭號 19">
            <a:extLst>
              <a:ext uri="{FF2B5EF4-FFF2-40B4-BE49-F238E27FC236}">
                <a16:creationId xmlns:a16="http://schemas.microsoft.com/office/drawing/2014/main" id="{D9E2BD11-09A2-44D0-8078-522610DCFC89}"/>
              </a:ext>
            </a:extLst>
          </p:cNvPr>
          <p:cNvSpPr/>
          <p:nvPr/>
        </p:nvSpPr>
        <p:spPr>
          <a:xfrm rot="5400000" flipH="1">
            <a:off x="5647229" y="5732392"/>
            <a:ext cx="545690" cy="6576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30">
            <a:extLst>
              <a:ext uri="{FF2B5EF4-FFF2-40B4-BE49-F238E27FC236}">
                <a16:creationId xmlns:a16="http://schemas.microsoft.com/office/drawing/2014/main" id="{E96BDA82-FB2E-4E99-841A-F1379C3786D5}"/>
              </a:ext>
            </a:extLst>
          </p:cNvPr>
          <p:cNvSpPr/>
          <p:nvPr/>
        </p:nvSpPr>
        <p:spPr>
          <a:xfrm>
            <a:off x="6315993" y="5587585"/>
            <a:ext cx="420879" cy="89662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6" name="文字方塊 2">
            <a:extLst>
              <a:ext uri="{FF2B5EF4-FFF2-40B4-BE49-F238E27FC236}">
                <a16:creationId xmlns:a16="http://schemas.microsoft.com/office/drawing/2014/main" id="{5D59E5DB-E709-4297-B4B8-88818EF94EA8}"/>
              </a:ext>
            </a:extLst>
          </p:cNvPr>
          <p:cNvSpPr txBox="1"/>
          <p:nvPr/>
        </p:nvSpPr>
        <p:spPr>
          <a:xfrm>
            <a:off x="6086196" y="5120603"/>
            <a:ext cx="88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code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11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D23E1-E6A3-4216-882C-BE8C7345C3DA}"/>
              </a:ext>
            </a:extLst>
          </p:cNvPr>
          <p:cNvSpPr txBox="1">
            <a:spLocks/>
          </p:cNvSpPr>
          <p:nvPr/>
        </p:nvSpPr>
        <p:spPr>
          <a:xfrm>
            <a:off x="1978055" y="44956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u="sng" dirty="0">
                <a:solidFill>
                  <a:srgbClr val="C00000"/>
                </a:solidFill>
              </a:rPr>
              <a:t>CNN -</a:t>
            </a:r>
            <a:r>
              <a:rPr lang="en-US" altLang="zh-TW" b="1" u="sng" dirty="0" err="1">
                <a:solidFill>
                  <a:srgbClr val="C00000"/>
                </a:solidFill>
              </a:rPr>
              <a:t>Unpooling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F6BD5FC6-72F5-4F16-9C2B-545537BB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80" y="2532032"/>
            <a:ext cx="9001125" cy="3333750"/>
          </a:xfrm>
          <a:prstGeom prst="rect">
            <a:avLst/>
          </a:prstGeom>
        </p:spPr>
      </p:pic>
      <p:sp>
        <p:nvSpPr>
          <p:cNvPr id="4" name="箭號: 向右 4">
            <a:extLst>
              <a:ext uri="{FF2B5EF4-FFF2-40B4-BE49-F238E27FC236}">
                <a16:creationId xmlns:a16="http://schemas.microsoft.com/office/drawing/2014/main" id="{B5D0C016-FD9B-40F1-A1B7-27D1C66F5C2E}"/>
              </a:ext>
            </a:extLst>
          </p:cNvPr>
          <p:cNvSpPr/>
          <p:nvPr/>
        </p:nvSpPr>
        <p:spPr>
          <a:xfrm rot="13860550">
            <a:off x="6716021" y="3755769"/>
            <a:ext cx="515880" cy="5286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6">
            <a:extLst>
              <a:ext uri="{FF2B5EF4-FFF2-40B4-BE49-F238E27FC236}">
                <a16:creationId xmlns:a16="http://schemas.microsoft.com/office/drawing/2014/main" id="{8CE4C88B-A630-47A3-B642-6A927F394284}"/>
              </a:ext>
            </a:extLst>
          </p:cNvPr>
          <p:cNvSpPr/>
          <p:nvPr/>
        </p:nvSpPr>
        <p:spPr>
          <a:xfrm rot="7670055">
            <a:off x="4509960" y="3931487"/>
            <a:ext cx="515880" cy="5286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F194F1-74BD-4ADE-B53B-4066355D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95" y="415333"/>
            <a:ext cx="3519445" cy="1672489"/>
          </a:xfrm>
          <a:prstGeom prst="rect">
            <a:avLst/>
          </a:prstGeom>
        </p:spPr>
      </p:pic>
      <p:sp>
        <p:nvSpPr>
          <p:cNvPr id="7" name="文字方塊 7">
            <a:extLst>
              <a:ext uri="{FF2B5EF4-FFF2-40B4-BE49-F238E27FC236}">
                <a16:creationId xmlns:a16="http://schemas.microsoft.com/office/drawing/2014/main" id="{F0B90B28-7A96-4D6B-9886-93CBCF92BA60}"/>
              </a:ext>
            </a:extLst>
          </p:cNvPr>
          <p:cNvSpPr txBox="1"/>
          <p:nvPr/>
        </p:nvSpPr>
        <p:spPr>
          <a:xfrm>
            <a:off x="6495877" y="2052911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14 x 14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8" name="文字方塊 9">
            <a:extLst>
              <a:ext uri="{FF2B5EF4-FFF2-40B4-BE49-F238E27FC236}">
                <a16:creationId xmlns:a16="http://schemas.microsoft.com/office/drawing/2014/main" id="{07B29E03-33FE-4495-A0B5-CD7940B74299}"/>
              </a:ext>
            </a:extLst>
          </p:cNvPr>
          <p:cNvSpPr txBox="1"/>
          <p:nvPr/>
        </p:nvSpPr>
        <p:spPr>
          <a:xfrm>
            <a:off x="8384500" y="2070367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28 x 28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A629B0-3AD6-49E9-BD3A-40B3D4168AC7}"/>
              </a:ext>
            </a:extLst>
          </p:cNvPr>
          <p:cNvSpPr/>
          <p:nvPr/>
        </p:nvSpPr>
        <p:spPr>
          <a:xfrm>
            <a:off x="5134871" y="5934670"/>
            <a:ext cx="5722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Source of image : </a:t>
            </a:r>
            <a:r>
              <a:rPr lang="zh-TW" altLang="en-US" dirty="0"/>
              <a:t>https://leonardoaraujosantos.gitbooks.io/artificial-inteligence/content/image_segmentation.html</a:t>
            </a:r>
          </a:p>
        </p:txBody>
      </p:sp>
      <p:sp>
        <p:nvSpPr>
          <p:cNvPr id="10" name="文字方塊 10">
            <a:extLst>
              <a:ext uri="{FF2B5EF4-FFF2-40B4-BE49-F238E27FC236}">
                <a16:creationId xmlns:a16="http://schemas.microsoft.com/office/drawing/2014/main" id="{4DB22634-7EE3-4BB3-91F9-2E7A65C11EB7}"/>
              </a:ext>
            </a:extLst>
          </p:cNvPr>
          <p:cNvSpPr txBox="1"/>
          <p:nvPr/>
        </p:nvSpPr>
        <p:spPr>
          <a:xfrm>
            <a:off x="2058366" y="5699965"/>
            <a:ext cx="2704799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Alternative: simply repeat the values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344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487E-25D9-48F1-A4F7-800E4100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Types of Autoencoders: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4ED1-8732-4EE9-8AB5-AB9BF3C4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131"/>
            <a:ext cx="9184689" cy="265759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Regularized Autoencoder - Regularized autoencoders use a loss function that encourages the model to have other properties besides the ability to copy its input to its output.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In practice, we usually find two types of regularized autoencoder: the sparse autoencoder and the denoising autoencoder.</a:t>
            </a:r>
            <a:endParaRPr lang="en-US" dirty="0">
              <a:solidFill>
                <a:srgbClr val="002060"/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1419C-CC7B-4738-9A00-63A07DF1D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1" y="3835277"/>
            <a:ext cx="8930936" cy="26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4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D62F-AB6C-4837-A075-7382EA78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" y="62144"/>
            <a:ext cx="10998693" cy="985421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Feature Extraction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473E-289F-47AC-B3DB-AA9DACF6E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9" y="896645"/>
            <a:ext cx="11283801" cy="52803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Feature Extraction aims to reduce the number of features in a dataset by creating new features from the existing ones (and then discarding the original features). </a:t>
            </a:r>
          </a:p>
          <a:p>
            <a:r>
              <a:rPr lang="en-US" dirty="0">
                <a:solidFill>
                  <a:srgbClr val="002060"/>
                </a:solidFill>
              </a:rPr>
              <a:t>These new reduced set of features should then be able to summarize most of the information contained in the original set of features. </a:t>
            </a:r>
          </a:p>
          <a:p>
            <a:r>
              <a:rPr lang="en-US" dirty="0">
                <a:solidFill>
                  <a:srgbClr val="002060"/>
                </a:solidFill>
              </a:rPr>
              <a:t>In this way, a summarized version of the original features can be created from a combination of the original set.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IN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98FEAA1-7BC8-40EA-972C-58DC6A9B59FA}"/>
              </a:ext>
            </a:extLst>
          </p:cNvPr>
          <p:cNvSpPr txBox="1"/>
          <p:nvPr/>
        </p:nvSpPr>
        <p:spPr>
          <a:xfrm>
            <a:off x="1263673" y="4922214"/>
            <a:ext cx="69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F81ACA91-993C-4F18-A161-E87D1EEB9B09}"/>
              </a:ext>
            </a:extLst>
          </p:cNvPr>
          <p:cNvSpPr txBox="1"/>
          <p:nvPr/>
        </p:nvSpPr>
        <p:spPr>
          <a:xfrm>
            <a:off x="10153650" y="4958180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Features</a:t>
            </a:r>
          </a:p>
        </p:txBody>
      </p:sp>
      <p:pic>
        <p:nvPicPr>
          <p:cNvPr id="1026" name="Picture 2" descr="The Computer Vision Pipeline, Part 4: feature extraction | by Manning  Publications | Medium">
            <a:extLst>
              <a:ext uri="{FF2B5EF4-FFF2-40B4-BE49-F238E27FC236}">
                <a16:creationId xmlns:a16="http://schemas.microsoft.com/office/drawing/2014/main" id="{60B4D278-F229-4FFA-9E43-F71E90EE8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88" y="3957407"/>
            <a:ext cx="8280462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605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487E-25D9-48F1-A4F7-800E4100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14" y="150921"/>
            <a:ext cx="10643586" cy="923277"/>
          </a:xfrm>
        </p:spPr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Types of Autoencoders: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4ED1-8732-4EE9-8AB5-AB9BF3C4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15" y="976312"/>
            <a:ext cx="5164953" cy="543336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Variational Autoencoder - Variational autoencoder models make strong assumptions concerning the distribution of latent variables.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It assumes that the data is generated by a directed graphical model and that the encoder is learning an approximation to the posterior distribution where Ф and θ denote the parameters of the encoder (recognition model) and decoder (generative model) respectively.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The probability distribution of the latent vector of a variational autoencoder typically matches that of the training data much closer than a standard</a:t>
            </a:r>
            <a:endParaRPr lang="en-US" dirty="0">
              <a:solidFill>
                <a:srgbClr val="002060"/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5B759-E629-4E2E-9EB5-077829763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52" y="896645"/>
            <a:ext cx="5374689" cy="2055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D816E-C9A2-4202-8838-589E404D3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51" y="2951825"/>
            <a:ext cx="5374689" cy="35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54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51B84-4F10-43A9-BF73-06EB4C2ADC86}"/>
              </a:ext>
            </a:extLst>
          </p:cNvPr>
          <p:cNvSpPr txBox="1">
            <a:spLocks/>
          </p:cNvSpPr>
          <p:nvPr/>
        </p:nvSpPr>
        <p:spPr>
          <a:xfrm>
            <a:off x="1667337" y="40951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u="sng" dirty="0">
                <a:solidFill>
                  <a:srgbClr val="C00000"/>
                </a:solidFill>
              </a:rPr>
              <a:t>Auto-encoder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66AA5-D0F0-435A-B90C-E889B1947AAB}"/>
              </a:ext>
            </a:extLst>
          </p:cNvPr>
          <p:cNvSpPr txBox="1">
            <a:spLocks/>
          </p:cNvSpPr>
          <p:nvPr/>
        </p:nvSpPr>
        <p:spPr>
          <a:xfrm>
            <a:off x="1667337" y="1870013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002060"/>
                </a:solidFill>
              </a:rPr>
              <a:t>De-noising auto-encoder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" name="圖片 6">
            <a:extLst>
              <a:ext uri="{FF2B5EF4-FFF2-40B4-BE49-F238E27FC236}">
                <a16:creationId xmlns:a16="http://schemas.microsoft.com/office/drawing/2014/main" id="{5A9F6243-43FD-4E63-A55B-AAF79097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78" y="3032594"/>
            <a:ext cx="921634" cy="851813"/>
          </a:xfrm>
          <a:prstGeom prst="rect">
            <a:avLst/>
          </a:prstGeom>
        </p:spPr>
      </p:pic>
      <p:grpSp>
        <p:nvGrpSpPr>
          <p:cNvPr id="5" name="群組 19">
            <a:extLst>
              <a:ext uri="{FF2B5EF4-FFF2-40B4-BE49-F238E27FC236}">
                <a16:creationId xmlns:a16="http://schemas.microsoft.com/office/drawing/2014/main" id="{52939055-18E1-4CD1-B90D-13E2A16162A8}"/>
              </a:ext>
            </a:extLst>
          </p:cNvPr>
          <p:cNvGrpSpPr/>
          <p:nvPr/>
        </p:nvGrpSpPr>
        <p:grpSpPr>
          <a:xfrm>
            <a:off x="2659328" y="3941091"/>
            <a:ext cx="468000" cy="1928552"/>
            <a:chOff x="2121301" y="2538260"/>
            <a:chExt cx="468000" cy="192855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8B0872E-FCE2-462D-8527-6A623E345B54}"/>
                </a:ext>
              </a:extLst>
            </p:cNvPr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7">
                  <a:extLst>
                    <a:ext uri="{FF2B5EF4-FFF2-40B4-BE49-F238E27FC236}">
                      <a16:creationId xmlns:a16="http://schemas.microsoft.com/office/drawing/2014/main" id="{1A329CE9-13C9-4912-8884-B9A1687F7607}"/>
                    </a:ext>
                  </a:extLst>
                </p:cNvPr>
                <p:cNvSpPr txBox="1"/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24173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矩形 8">
            <a:extLst>
              <a:ext uri="{FF2B5EF4-FFF2-40B4-BE49-F238E27FC236}">
                <a16:creationId xmlns:a16="http://schemas.microsoft.com/office/drawing/2014/main" id="{60D18FD7-97F8-408C-9139-AC0A064C007A}"/>
              </a:ext>
            </a:extLst>
          </p:cNvPr>
          <p:cNvSpPr/>
          <p:nvPr/>
        </p:nvSpPr>
        <p:spPr>
          <a:xfrm rot="5400000">
            <a:off x="5972510" y="442062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9" name="向右箭號 9">
            <a:extLst>
              <a:ext uri="{FF2B5EF4-FFF2-40B4-BE49-F238E27FC236}">
                <a16:creationId xmlns:a16="http://schemas.microsoft.com/office/drawing/2014/main" id="{F59355CD-D6D8-48B2-8C02-877207FED74C}"/>
              </a:ext>
            </a:extLst>
          </p:cNvPr>
          <p:cNvSpPr/>
          <p:nvPr/>
        </p:nvSpPr>
        <p:spPr>
          <a:xfrm>
            <a:off x="5052373" y="435923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11">
            <a:extLst>
              <a:ext uri="{FF2B5EF4-FFF2-40B4-BE49-F238E27FC236}">
                <a16:creationId xmlns:a16="http://schemas.microsoft.com/office/drawing/2014/main" id="{4229CFA4-A168-428E-A9CF-A7A218ED2706}"/>
              </a:ext>
            </a:extLst>
          </p:cNvPr>
          <p:cNvSpPr/>
          <p:nvPr/>
        </p:nvSpPr>
        <p:spPr>
          <a:xfrm>
            <a:off x="8580299" y="3995050"/>
            <a:ext cx="468000" cy="1928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2">
                <a:extLst>
                  <a:ext uri="{FF2B5EF4-FFF2-40B4-BE49-F238E27FC236}">
                    <a16:creationId xmlns:a16="http://schemas.microsoft.com/office/drawing/2014/main" id="{9729607C-614A-4EE7-BCE6-06ED858C6620}"/>
                  </a:ext>
                </a:extLst>
              </p:cNvPr>
              <p:cNvSpPr txBox="1"/>
              <p:nvPr/>
            </p:nvSpPr>
            <p:spPr>
              <a:xfrm>
                <a:off x="8693432" y="470478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2">
                <a:extLst>
                  <a:ext uri="{FF2B5EF4-FFF2-40B4-BE49-F238E27FC236}">
                    <a16:creationId xmlns:a16="http://schemas.microsoft.com/office/drawing/2014/main" id="{9729607C-614A-4EE7-BCE6-06ED858C6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432" y="4704784"/>
                <a:ext cx="241733" cy="369332"/>
              </a:xfrm>
              <a:prstGeom prst="rect">
                <a:avLst/>
              </a:prstGeom>
              <a:blipFill>
                <a:blip r:embed="rId5"/>
                <a:stretch>
                  <a:fillRect l="-15000" t="-18333" r="-7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向右箭號 13">
            <a:extLst>
              <a:ext uri="{FF2B5EF4-FFF2-40B4-BE49-F238E27FC236}">
                <a16:creationId xmlns:a16="http://schemas.microsoft.com/office/drawing/2014/main" id="{4FD55D2B-29E8-49D8-86F1-C3FC0B9EF882}"/>
              </a:ext>
            </a:extLst>
          </p:cNvPr>
          <p:cNvSpPr/>
          <p:nvPr/>
        </p:nvSpPr>
        <p:spPr>
          <a:xfrm>
            <a:off x="7346089" y="435923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3" name="圖片 15">
            <a:extLst>
              <a:ext uri="{FF2B5EF4-FFF2-40B4-BE49-F238E27FC236}">
                <a16:creationId xmlns:a16="http://schemas.microsoft.com/office/drawing/2014/main" id="{08036FA3-DD09-43B0-9CC6-5904CD09D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821" y="3064670"/>
            <a:ext cx="827119" cy="790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6">
                <a:extLst>
                  <a:ext uri="{FF2B5EF4-FFF2-40B4-BE49-F238E27FC236}">
                    <a16:creationId xmlns:a16="http://schemas.microsoft.com/office/drawing/2014/main" id="{68C27A1E-8FD3-40FB-845F-DD2D93E1F2A2}"/>
                  </a:ext>
                </a:extLst>
              </p:cNvPr>
              <p:cNvSpPr txBox="1"/>
              <p:nvPr/>
            </p:nvSpPr>
            <p:spPr>
              <a:xfrm>
                <a:off x="6488310" y="4469963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6">
                <a:extLst>
                  <a:ext uri="{FF2B5EF4-FFF2-40B4-BE49-F238E27FC236}">
                    <a16:creationId xmlns:a16="http://schemas.microsoft.com/office/drawing/2014/main" id="{68C27A1E-8FD3-40FB-845F-DD2D93E1F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310" y="4469963"/>
                <a:ext cx="219739" cy="369332"/>
              </a:xfrm>
              <a:prstGeom prst="rect">
                <a:avLst/>
              </a:prstGeom>
              <a:blipFill>
                <a:blip r:embed="rId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7">
            <a:extLst>
              <a:ext uri="{FF2B5EF4-FFF2-40B4-BE49-F238E27FC236}">
                <a16:creationId xmlns:a16="http://schemas.microsoft.com/office/drawing/2014/main" id="{DF862271-157F-4F3E-B100-0F4F45840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778" y="3907348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encode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字方塊 18">
            <a:extLst>
              <a:ext uri="{FF2B5EF4-FFF2-40B4-BE49-F238E27FC236}">
                <a16:creationId xmlns:a16="http://schemas.microsoft.com/office/drawing/2014/main" id="{B3152F6E-E4B9-48D8-B402-05B00D6EB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5214" y="3910826"/>
            <a:ext cx="14864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00FF"/>
                </a:solidFill>
              </a:rPr>
              <a:t>decode</a:t>
            </a:r>
            <a:endParaRPr kumimoji="0"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向右箭號 20">
            <a:extLst>
              <a:ext uri="{FF2B5EF4-FFF2-40B4-BE49-F238E27FC236}">
                <a16:creationId xmlns:a16="http://schemas.microsoft.com/office/drawing/2014/main" id="{B3A9B70D-F1F4-4F0A-9C4C-A972752FC366}"/>
              </a:ext>
            </a:extLst>
          </p:cNvPr>
          <p:cNvSpPr/>
          <p:nvPr/>
        </p:nvSpPr>
        <p:spPr>
          <a:xfrm>
            <a:off x="3270915" y="4388558"/>
            <a:ext cx="933253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21">
            <a:extLst>
              <a:ext uri="{FF2B5EF4-FFF2-40B4-BE49-F238E27FC236}">
                <a16:creationId xmlns:a16="http://schemas.microsoft.com/office/drawing/2014/main" id="{015CB1B2-DC01-4BE1-8484-1B4EFB7D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610" y="4851134"/>
            <a:ext cx="11450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B050"/>
                </a:solidFill>
              </a:rPr>
              <a:t>Add noise</a:t>
            </a:r>
            <a:endParaRPr kumimoji="0" lang="zh-TW" altLang="en-US" sz="2400" dirty="0">
              <a:solidFill>
                <a:srgbClr val="00B050"/>
              </a:solidFill>
            </a:endParaRPr>
          </a:p>
        </p:txBody>
      </p:sp>
      <p:grpSp>
        <p:nvGrpSpPr>
          <p:cNvPr id="19" name="群組 22">
            <a:extLst>
              <a:ext uri="{FF2B5EF4-FFF2-40B4-BE49-F238E27FC236}">
                <a16:creationId xmlns:a16="http://schemas.microsoft.com/office/drawing/2014/main" id="{9746A0E3-30AF-425B-8AA7-AFD24FF355DB}"/>
              </a:ext>
            </a:extLst>
          </p:cNvPr>
          <p:cNvGrpSpPr/>
          <p:nvPr/>
        </p:nvGrpSpPr>
        <p:grpSpPr>
          <a:xfrm>
            <a:off x="4345010" y="3941091"/>
            <a:ext cx="468000" cy="1928552"/>
            <a:chOff x="2121301" y="2538260"/>
            <a:chExt cx="468000" cy="1928552"/>
          </a:xfrm>
        </p:grpSpPr>
        <p:sp>
          <p:nvSpPr>
            <p:cNvPr id="20" name="矩形 23">
              <a:extLst>
                <a:ext uri="{FF2B5EF4-FFF2-40B4-BE49-F238E27FC236}">
                  <a16:creationId xmlns:a16="http://schemas.microsoft.com/office/drawing/2014/main" id="{75FB472C-D126-4F17-8E34-7ED306B8A917}"/>
                </a:ext>
              </a:extLst>
            </p:cNvPr>
            <p:cNvSpPr/>
            <p:nvPr/>
          </p:nvSpPr>
          <p:spPr>
            <a:xfrm>
              <a:off x="2121301" y="2538260"/>
              <a:ext cx="468000" cy="19285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4">
                  <a:extLst>
                    <a:ext uri="{FF2B5EF4-FFF2-40B4-BE49-F238E27FC236}">
                      <a16:creationId xmlns:a16="http://schemas.microsoft.com/office/drawing/2014/main" id="{B881D031-8338-48F4-9226-C3F2AE6CFEC5}"/>
                    </a:ext>
                  </a:extLst>
                </p:cNvPr>
                <p:cNvSpPr txBox="1"/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503" y="3310643"/>
                  <a:ext cx="31258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7451" t="-1667" r="-27451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圖片 25">
            <a:extLst>
              <a:ext uri="{FF2B5EF4-FFF2-40B4-BE49-F238E27FC236}">
                <a16:creationId xmlns:a16="http://schemas.microsoft.com/office/drawing/2014/main" id="{E24D792A-9308-4611-882D-30F8A27B27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9186" y="3030455"/>
            <a:ext cx="859647" cy="799845"/>
          </a:xfrm>
          <a:prstGeom prst="rect">
            <a:avLst/>
          </a:prstGeom>
        </p:spPr>
      </p:pic>
      <p:cxnSp>
        <p:nvCxnSpPr>
          <p:cNvPr id="23" name="直線接點 26">
            <a:extLst>
              <a:ext uri="{FF2B5EF4-FFF2-40B4-BE49-F238E27FC236}">
                <a16:creationId xmlns:a16="http://schemas.microsoft.com/office/drawing/2014/main" id="{12EF5980-F2AA-4132-AE17-B07F8ED0516B}"/>
              </a:ext>
            </a:extLst>
          </p:cNvPr>
          <p:cNvCxnSpPr/>
          <p:nvPr/>
        </p:nvCxnSpPr>
        <p:spPr>
          <a:xfrm flipH="1">
            <a:off x="2883795" y="2472196"/>
            <a:ext cx="5985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7">
            <a:extLst>
              <a:ext uri="{FF2B5EF4-FFF2-40B4-BE49-F238E27FC236}">
                <a16:creationId xmlns:a16="http://schemas.microsoft.com/office/drawing/2014/main" id="{C52A0FB5-D572-4D64-B7B0-B75365AC0A00}"/>
              </a:ext>
            </a:extLst>
          </p:cNvPr>
          <p:cNvCxnSpPr/>
          <p:nvPr/>
        </p:nvCxnSpPr>
        <p:spPr>
          <a:xfrm rot="5400000">
            <a:off x="2653645" y="2726990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8">
            <a:extLst>
              <a:ext uri="{FF2B5EF4-FFF2-40B4-BE49-F238E27FC236}">
                <a16:creationId xmlns:a16="http://schemas.microsoft.com/office/drawing/2014/main" id="{184D26BE-3C2B-437F-8830-C13C0BBD8817}"/>
              </a:ext>
            </a:extLst>
          </p:cNvPr>
          <p:cNvCxnSpPr/>
          <p:nvPr/>
        </p:nvCxnSpPr>
        <p:spPr>
          <a:xfrm rot="5400000">
            <a:off x="8614587" y="2726990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49">
            <a:extLst>
              <a:ext uri="{FF2B5EF4-FFF2-40B4-BE49-F238E27FC236}">
                <a16:creationId xmlns:a16="http://schemas.microsoft.com/office/drawing/2014/main" id="{1EE914ED-90CF-47A1-AD96-0F437494E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9251" y="2439995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solidFill>
                  <a:srgbClr val="002060"/>
                </a:solidFill>
              </a:rPr>
              <a:t>As close as possible</a:t>
            </a:r>
            <a:endParaRPr kumimoji="0" lang="zh-TW" altLang="en-US" sz="2400" dirty="0">
              <a:solidFill>
                <a:srgbClr val="002060"/>
              </a:solidFill>
            </a:endParaRPr>
          </a:p>
        </p:txBody>
      </p:sp>
      <p:grpSp>
        <p:nvGrpSpPr>
          <p:cNvPr id="27" name="群組 34">
            <a:extLst>
              <a:ext uri="{FF2B5EF4-FFF2-40B4-BE49-F238E27FC236}">
                <a16:creationId xmlns:a16="http://schemas.microsoft.com/office/drawing/2014/main" id="{4C543B5B-38CD-41ED-9122-21EFD65310A8}"/>
              </a:ext>
            </a:extLst>
          </p:cNvPr>
          <p:cNvGrpSpPr/>
          <p:nvPr/>
        </p:nvGrpSpPr>
        <p:grpSpPr>
          <a:xfrm>
            <a:off x="5072646" y="234226"/>
            <a:ext cx="4919542" cy="1908020"/>
            <a:chOff x="4412212" y="282240"/>
            <a:chExt cx="4919542" cy="1908020"/>
          </a:xfrm>
        </p:grpSpPr>
        <p:sp>
          <p:nvSpPr>
            <p:cNvPr id="28" name="文字方塊 32">
              <a:extLst>
                <a:ext uri="{FF2B5EF4-FFF2-40B4-BE49-F238E27FC236}">
                  <a16:creationId xmlns:a16="http://schemas.microsoft.com/office/drawing/2014/main" id="{805FA2E0-53D5-481F-8C36-3ED5B1093EBB}"/>
                </a:ext>
              </a:extLst>
            </p:cNvPr>
            <p:cNvSpPr txBox="1"/>
            <p:nvPr/>
          </p:nvSpPr>
          <p:spPr>
            <a:xfrm>
              <a:off x="4412212" y="282240"/>
              <a:ext cx="4739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2060"/>
                  </a:solidFill>
                </a:rPr>
                <a:t>More: Contractive auto-encoder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29" name="矩形 33">
              <a:extLst>
                <a:ext uri="{FF2B5EF4-FFF2-40B4-BE49-F238E27FC236}">
                  <a16:creationId xmlns:a16="http://schemas.microsoft.com/office/drawing/2014/main" id="{97D9C749-E560-46B2-83D1-00A63E22B41B}"/>
                </a:ext>
              </a:extLst>
            </p:cNvPr>
            <p:cNvSpPr/>
            <p:nvPr/>
          </p:nvSpPr>
          <p:spPr>
            <a:xfrm>
              <a:off x="5043580" y="712932"/>
              <a:ext cx="42881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002060"/>
                  </a:solidFill>
                  <a:latin typeface="Arial" panose="020B0604020202020204" pitchFamily="34" charset="0"/>
                </a:rPr>
                <a:t>Ref: </a:t>
              </a:r>
              <a:r>
                <a:rPr lang="en-US" altLang="zh-TW" dirty="0" err="1">
                  <a:solidFill>
                    <a:srgbClr val="002060"/>
                  </a:solidFill>
                  <a:latin typeface="Arial" panose="020B0604020202020204" pitchFamily="34" charset="0"/>
                </a:rPr>
                <a:t>Rifai</a:t>
              </a:r>
              <a:r>
                <a:rPr lang="en-US" altLang="zh-TW" dirty="0">
                  <a:solidFill>
                    <a:srgbClr val="002060"/>
                  </a:solidFill>
                  <a:latin typeface="Arial" panose="020B0604020202020204" pitchFamily="34" charset="0"/>
                </a:rPr>
                <a:t>, Salah, et al. "Contractive auto-encoders: Explicit invariance during feature extraction.“ </a:t>
              </a:r>
              <a:r>
                <a:rPr lang="en-US" altLang="zh-TW" i="1" dirty="0">
                  <a:solidFill>
                    <a:srgbClr val="002060"/>
                  </a:solidFill>
                  <a:latin typeface="Arial" panose="020B0604020202020204" pitchFamily="34" charset="0"/>
                </a:rPr>
                <a:t>Proceedings of the 28th International Conference on Machine Learning (ICML-11)</a:t>
              </a:r>
              <a:r>
                <a:rPr lang="en-US" altLang="zh-TW" dirty="0">
                  <a:solidFill>
                    <a:srgbClr val="002060"/>
                  </a:solidFill>
                  <a:latin typeface="Arial" panose="020B0604020202020204" pitchFamily="34" charset="0"/>
                </a:rPr>
                <a:t>. 2011.</a:t>
              </a:r>
              <a:endParaRPr lang="zh-TW" alt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0" name="矩形 31">
            <a:extLst>
              <a:ext uri="{FF2B5EF4-FFF2-40B4-BE49-F238E27FC236}">
                <a16:creationId xmlns:a16="http://schemas.microsoft.com/office/drawing/2014/main" id="{1F7649D4-EF48-4B17-9981-EBFED70BD69F}"/>
              </a:ext>
            </a:extLst>
          </p:cNvPr>
          <p:cNvSpPr/>
          <p:nvPr/>
        </p:nvSpPr>
        <p:spPr>
          <a:xfrm>
            <a:off x="2847018" y="6078508"/>
            <a:ext cx="6160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Vincent, Pascal, et al. "Extracting and composing robust features with denoising autoencoders." </a:t>
            </a:r>
            <a:r>
              <a:rPr lang="en-US" altLang="zh-TW" i="1" dirty="0"/>
              <a:t>ICML, </a:t>
            </a:r>
            <a:r>
              <a:rPr lang="en-US" altLang="zh-TW" dirty="0"/>
              <a:t>2008.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712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 animBg="1"/>
      <p:bldP spid="14" grpId="0"/>
      <p:bldP spid="15" grpId="0"/>
      <p:bldP spid="16" grpId="0"/>
      <p:bldP spid="17" grpId="0" animBg="1"/>
      <p:bldP spid="18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B92AA-A57A-4E58-946E-5A498BC65D3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u="sng" dirty="0">
                <a:solidFill>
                  <a:srgbClr val="C00000"/>
                </a:solidFill>
              </a:rPr>
              <a:t>Auto-encoder – Text Retrieval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sp>
        <p:nvSpPr>
          <p:cNvPr id="3" name="文字方塊 3">
            <a:extLst>
              <a:ext uri="{FF2B5EF4-FFF2-40B4-BE49-F238E27FC236}">
                <a16:creationId xmlns:a16="http://schemas.microsoft.com/office/drawing/2014/main" id="{769EFB0F-C249-41E7-894E-7DF0629C01B1}"/>
              </a:ext>
            </a:extLst>
          </p:cNvPr>
          <p:cNvSpPr txBox="1"/>
          <p:nvPr/>
        </p:nvSpPr>
        <p:spPr>
          <a:xfrm>
            <a:off x="4705073" y="3126910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2060"/>
                </a:solidFill>
              </a:rPr>
              <a:t>word string:</a:t>
            </a:r>
          </a:p>
          <a:p>
            <a:r>
              <a:rPr lang="en-US" altLang="zh-TW" sz="2400" dirty="0">
                <a:solidFill>
                  <a:srgbClr val="002060"/>
                </a:solidFill>
              </a:rPr>
              <a:t>“This is an apple”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grpSp>
        <p:nvGrpSpPr>
          <p:cNvPr id="4" name="群組 25">
            <a:extLst>
              <a:ext uri="{FF2B5EF4-FFF2-40B4-BE49-F238E27FC236}">
                <a16:creationId xmlns:a16="http://schemas.microsoft.com/office/drawing/2014/main" id="{BCE7930D-0367-4A49-9FF5-125125F121FD}"/>
              </a:ext>
            </a:extLst>
          </p:cNvPr>
          <p:cNvGrpSpPr/>
          <p:nvPr/>
        </p:nvGrpSpPr>
        <p:grpSpPr>
          <a:xfrm>
            <a:off x="6409577" y="2487028"/>
            <a:ext cx="1519641" cy="3108147"/>
            <a:chOff x="2701219" y="2523404"/>
            <a:chExt cx="1519641" cy="3108147"/>
          </a:xfrm>
        </p:grpSpPr>
        <p:grpSp>
          <p:nvGrpSpPr>
            <p:cNvPr id="5" name="群組 17">
              <a:extLst>
                <a:ext uri="{FF2B5EF4-FFF2-40B4-BE49-F238E27FC236}">
                  <a16:creationId xmlns:a16="http://schemas.microsoft.com/office/drawing/2014/main" id="{A4400007-28F5-4B0D-88D5-49496A4FEFDA}"/>
                </a:ext>
              </a:extLst>
            </p:cNvPr>
            <p:cNvGrpSpPr/>
            <p:nvPr/>
          </p:nvGrpSpPr>
          <p:grpSpPr>
            <a:xfrm>
              <a:off x="3640000" y="2523404"/>
              <a:ext cx="580860" cy="3108147"/>
              <a:chOff x="5573899" y="1757768"/>
              <a:chExt cx="580860" cy="3108147"/>
            </a:xfrm>
          </p:grpSpPr>
          <p:grpSp>
            <p:nvGrpSpPr>
              <p:cNvPr id="13" name="群組 8">
                <a:extLst>
                  <a:ext uri="{FF2B5EF4-FFF2-40B4-BE49-F238E27FC236}">
                    <a16:creationId xmlns:a16="http://schemas.microsoft.com/office/drawing/2014/main" id="{D67254CF-3FDC-4991-86E6-67D8954D51A5}"/>
                  </a:ext>
                </a:extLst>
              </p:cNvPr>
              <p:cNvGrpSpPr/>
              <p:nvPr/>
            </p:nvGrpSpPr>
            <p:grpSpPr>
              <a:xfrm>
                <a:off x="5573899" y="1757768"/>
                <a:ext cx="580860" cy="3108147"/>
                <a:chOff x="5720499" y="4355528"/>
                <a:chExt cx="580860" cy="3108147"/>
              </a:xfrm>
            </p:grpSpPr>
            <p:grpSp>
              <p:nvGrpSpPr>
                <p:cNvPr id="16" name="群組 9">
                  <a:extLst>
                    <a:ext uri="{FF2B5EF4-FFF2-40B4-BE49-F238E27FC236}">
                      <a16:creationId xmlns:a16="http://schemas.microsoft.com/office/drawing/2014/main" id="{BD1B6E98-B5DD-4F1D-85CB-FE8E5105559B}"/>
                    </a:ext>
                  </a:extLst>
                </p:cNvPr>
                <p:cNvGrpSpPr/>
                <p:nvPr/>
              </p:nvGrpSpPr>
              <p:grpSpPr>
                <a:xfrm rot="5400000">
                  <a:off x="4456855" y="5619172"/>
                  <a:ext cx="3108147" cy="580860"/>
                  <a:chOff x="-1832609" y="4515986"/>
                  <a:chExt cx="4854734" cy="907268"/>
                </a:xfrm>
              </p:grpSpPr>
              <p:sp>
                <p:nvSpPr>
                  <p:cNvPr id="18" name="矩形 11">
                    <a:extLst>
                      <a:ext uri="{FF2B5EF4-FFF2-40B4-BE49-F238E27FC236}">
                        <a16:creationId xmlns:a16="http://schemas.microsoft.com/office/drawing/2014/main" id="{960D6F8F-D7B1-4D3E-8B55-B230DF71B6EA}"/>
                      </a:ext>
                    </a:extLst>
                  </p:cNvPr>
                  <p:cNvSpPr/>
                  <p:nvPr/>
                </p:nvSpPr>
                <p:spPr>
                  <a:xfrm>
                    <a:off x="-1832609" y="4713637"/>
                    <a:ext cx="4854734" cy="70961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9" name="橢圓 12">
                    <a:extLst>
                      <a:ext uri="{FF2B5EF4-FFF2-40B4-BE49-F238E27FC236}">
                        <a16:creationId xmlns:a16="http://schemas.microsoft.com/office/drawing/2014/main" id="{8D895741-03B8-42CA-AA42-8D30C49DCBA8}"/>
                      </a:ext>
                    </a:extLst>
                  </p:cNvPr>
                  <p:cNvSpPr/>
                  <p:nvPr/>
                </p:nvSpPr>
                <p:spPr>
                  <a:xfrm>
                    <a:off x="-167129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橢圓 13">
                    <a:extLst>
                      <a:ext uri="{FF2B5EF4-FFF2-40B4-BE49-F238E27FC236}">
                        <a16:creationId xmlns:a16="http://schemas.microsoft.com/office/drawing/2014/main" id="{5EC46DD0-AD64-4AB4-BEDF-CEFD31A86625}"/>
                      </a:ext>
                    </a:extLst>
                  </p:cNvPr>
                  <p:cNvSpPr/>
                  <p:nvPr/>
                </p:nvSpPr>
                <p:spPr>
                  <a:xfrm>
                    <a:off x="-96644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1" name="文字方塊 14">
                    <a:extLst>
                      <a:ext uri="{FF2B5EF4-FFF2-40B4-BE49-F238E27FC236}">
                        <a16:creationId xmlns:a16="http://schemas.microsoft.com/office/drawing/2014/main" id="{E1092E1C-81EC-4FF5-9DB3-251CF7B654DB}"/>
                      </a:ext>
                    </a:extLst>
                  </p:cNvPr>
                  <p:cNvSpPr txBox="1"/>
                  <p:nvPr/>
                </p:nvSpPr>
                <p:spPr>
                  <a:xfrm>
                    <a:off x="2359576" y="4515986"/>
                    <a:ext cx="662543" cy="8172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800" b="1" dirty="0"/>
                      <a:t>…</a:t>
                    </a:r>
                    <a:endParaRPr lang="zh-TW" altLang="en-US" sz="2800" b="1" dirty="0"/>
                  </a:p>
                </p:txBody>
              </p:sp>
            </p:grpSp>
            <p:sp>
              <p:nvSpPr>
                <p:cNvPr id="17" name="橢圓 10">
                  <a:extLst>
                    <a:ext uri="{FF2B5EF4-FFF2-40B4-BE49-F238E27FC236}">
                      <a16:creationId xmlns:a16="http://schemas.microsoft.com/office/drawing/2014/main" id="{B6BECFD0-ACD0-43C7-87D6-B77DC59859C0}"/>
                    </a:ext>
                  </a:extLst>
                </p:cNvPr>
                <p:cNvSpPr/>
                <p:nvPr/>
              </p:nvSpPr>
              <p:spPr>
                <a:xfrm rot="5400000">
                  <a:off x="5789104" y="5354358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4" name="橢圓 15">
                <a:extLst>
                  <a:ext uri="{FF2B5EF4-FFF2-40B4-BE49-F238E27FC236}">
                    <a16:creationId xmlns:a16="http://schemas.microsoft.com/office/drawing/2014/main" id="{941320CD-2540-4D4D-BC77-7F3FE7275825}"/>
                  </a:ext>
                </a:extLst>
              </p:cNvPr>
              <p:cNvSpPr/>
              <p:nvPr/>
            </p:nvSpPr>
            <p:spPr>
              <a:xfrm rot="5400000">
                <a:off x="5642504" y="3213561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6">
                <a:extLst>
                  <a:ext uri="{FF2B5EF4-FFF2-40B4-BE49-F238E27FC236}">
                    <a16:creationId xmlns:a16="http://schemas.microsoft.com/office/drawing/2014/main" id="{31B7E4A6-D195-47C7-AEE2-2A9CA2FB4F33}"/>
                  </a:ext>
                </a:extLst>
              </p:cNvPr>
              <p:cNvSpPr/>
              <p:nvPr/>
            </p:nvSpPr>
            <p:spPr>
              <a:xfrm rot="5400000">
                <a:off x="5649614" y="3672267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文字方塊 18">
              <a:extLst>
                <a:ext uri="{FF2B5EF4-FFF2-40B4-BE49-F238E27FC236}">
                  <a16:creationId xmlns:a16="http://schemas.microsoft.com/office/drawing/2014/main" id="{36F65987-E573-468F-AA7E-53D0F6938B2E}"/>
                </a:ext>
              </a:extLst>
            </p:cNvPr>
            <p:cNvSpPr txBox="1"/>
            <p:nvPr/>
          </p:nvSpPr>
          <p:spPr>
            <a:xfrm>
              <a:off x="2911156" y="2523404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rgbClr val="002060"/>
                  </a:solidFill>
                </a:rPr>
                <a:t>this 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7" name="文字方塊 19">
              <a:extLst>
                <a:ext uri="{FF2B5EF4-FFF2-40B4-BE49-F238E27FC236}">
                  <a16:creationId xmlns:a16="http://schemas.microsoft.com/office/drawing/2014/main" id="{569C8A28-DA3F-4B67-B55A-A72E12CB812C}"/>
                </a:ext>
              </a:extLst>
            </p:cNvPr>
            <p:cNvSpPr txBox="1"/>
            <p:nvPr/>
          </p:nvSpPr>
          <p:spPr>
            <a:xfrm>
              <a:off x="2899367" y="2943786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rgbClr val="002060"/>
                  </a:solidFill>
                </a:rPr>
                <a:t>is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8" name="文字方塊 20">
              <a:extLst>
                <a:ext uri="{FF2B5EF4-FFF2-40B4-BE49-F238E27FC236}">
                  <a16:creationId xmlns:a16="http://schemas.microsoft.com/office/drawing/2014/main" id="{DF3F22D9-CFC8-4513-BBFC-5B1863113515}"/>
                </a:ext>
              </a:extLst>
            </p:cNvPr>
            <p:cNvSpPr txBox="1"/>
            <p:nvPr/>
          </p:nvSpPr>
          <p:spPr>
            <a:xfrm>
              <a:off x="2927976" y="3412617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rgbClr val="002060"/>
                  </a:solidFill>
                </a:rPr>
                <a:t>a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9" name="文字方塊 21">
              <a:extLst>
                <a:ext uri="{FF2B5EF4-FFF2-40B4-BE49-F238E27FC236}">
                  <a16:creationId xmlns:a16="http://schemas.microsoft.com/office/drawing/2014/main" id="{9B08F5A2-8404-4BD8-9AF7-282AFD2B6843}"/>
                </a:ext>
              </a:extLst>
            </p:cNvPr>
            <p:cNvSpPr txBox="1"/>
            <p:nvPr/>
          </p:nvSpPr>
          <p:spPr>
            <a:xfrm>
              <a:off x="2933873" y="3870722"/>
              <a:ext cx="740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rgbClr val="002060"/>
                  </a:solidFill>
                </a:rPr>
                <a:t>an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0" name="橢圓 22">
              <a:extLst>
                <a:ext uri="{FF2B5EF4-FFF2-40B4-BE49-F238E27FC236}">
                  <a16:creationId xmlns:a16="http://schemas.microsoft.com/office/drawing/2014/main" id="{549B2D4C-57C1-4037-99A6-AA789BB67506}"/>
                </a:ext>
              </a:extLst>
            </p:cNvPr>
            <p:cNvSpPr/>
            <p:nvPr/>
          </p:nvSpPr>
          <p:spPr>
            <a:xfrm rot="5400000">
              <a:off x="3720703" y="4881218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23">
              <a:extLst>
                <a:ext uri="{FF2B5EF4-FFF2-40B4-BE49-F238E27FC236}">
                  <a16:creationId xmlns:a16="http://schemas.microsoft.com/office/drawing/2014/main" id="{10962C24-3A67-4945-9D08-2D2C800470C2}"/>
                </a:ext>
              </a:extLst>
            </p:cNvPr>
            <p:cNvSpPr txBox="1"/>
            <p:nvPr/>
          </p:nvSpPr>
          <p:spPr>
            <a:xfrm>
              <a:off x="2706999" y="4353976"/>
              <a:ext cx="973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rgbClr val="002060"/>
                  </a:solidFill>
                </a:rPr>
                <a:t>apple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2" name="文字方塊 24">
              <a:extLst>
                <a:ext uri="{FF2B5EF4-FFF2-40B4-BE49-F238E27FC236}">
                  <a16:creationId xmlns:a16="http://schemas.microsoft.com/office/drawing/2014/main" id="{409507E3-2173-462A-BC29-4FBA03A251A4}"/>
                </a:ext>
              </a:extLst>
            </p:cNvPr>
            <p:cNvSpPr txBox="1"/>
            <p:nvPr/>
          </p:nvSpPr>
          <p:spPr>
            <a:xfrm>
              <a:off x="2701219" y="4782465"/>
              <a:ext cx="973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rgbClr val="002060"/>
                  </a:solidFill>
                </a:rPr>
                <a:t>pen</a:t>
              </a:r>
              <a:endParaRPr lang="zh-TW" altLang="en-US" sz="2400" dirty="0">
                <a:solidFill>
                  <a:srgbClr val="002060"/>
                </a:solidFill>
              </a:endParaRPr>
            </a:p>
          </p:txBody>
        </p:sp>
      </p:grpSp>
      <p:sp>
        <p:nvSpPr>
          <p:cNvPr id="22" name="文字方塊 44">
            <a:extLst>
              <a:ext uri="{FF2B5EF4-FFF2-40B4-BE49-F238E27FC236}">
                <a16:creationId xmlns:a16="http://schemas.microsoft.com/office/drawing/2014/main" id="{02DBBEC6-4FFD-4C54-B352-325C7F5D95E7}"/>
              </a:ext>
            </a:extLst>
          </p:cNvPr>
          <p:cNvSpPr txBox="1"/>
          <p:nvPr/>
        </p:nvSpPr>
        <p:spPr>
          <a:xfrm>
            <a:off x="7814465" y="2518025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3" name="文字方塊 45">
            <a:extLst>
              <a:ext uri="{FF2B5EF4-FFF2-40B4-BE49-F238E27FC236}">
                <a16:creationId xmlns:a16="http://schemas.microsoft.com/office/drawing/2014/main" id="{4E9A6129-1EA3-4C58-9807-4859E804ECFD}"/>
              </a:ext>
            </a:extLst>
          </p:cNvPr>
          <p:cNvSpPr txBox="1"/>
          <p:nvPr/>
        </p:nvSpPr>
        <p:spPr>
          <a:xfrm>
            <a:off x="7814465" y="296799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文字方塊 46">
            <a:extLst>
              <a:ext uri="{FF2B5EF4-FFF2-40B4-BE49-F238E27FC236}">
                <a16:creationId xmlns:a16="http://schemas.microsoft.com/office/drawing/2014/main" id="{54EC56C8-389E-4347-9CD8-ADA99C06C520}"/>
              </a:ext>
            </a:extLst>
          </p:cNvPr>
          <p:cNvSpPr txBox="1"/>
          <p:nvPr/>
        </p:nvSpPr>
        <p:spPr>
          <a:xfrm>
            <a:off x="7814465" y="34141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文字方塊 47">
            <a:extLst>
              <a:ext uri="{FF2B5EF4-FFF2-40B4-BE49-F238E27FC236}">
                <a16:creationId xmlns:a16="http://schemas.microsoft.com/office/drawing/2014/main" id="{BE252A80-D921-4164-9538-6BCE3A18DD5A}"/>
              </a:ext>
            </a:extLst>
          </p:cNvPr>
          <p:cNvSpPr txBox="1"/>
          <p:nvPr/>
        </p:nvSpPr>
        <p:spPr>
          <a:xfrm>
            <a:off x="7814465" y="383540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6" name="文字方塊 48">
            <a:extLst>
              <a:ext uri="{FF2B5EF4-FFF2-40B4-BE49-F238E27FC236}">
                <a16:creationId xmlns:a16="http://schemas.microsoft.com/office/drawing/2014/main" id="{54A1561F-9695-45E0-B793-F1F50EF76E4A}"/>
              </a:ext>
            </a:extLst>
          </p:cNvPr>
          <p:cNvSpPr txBox="1"/>
          <p:nvPr/>
        </p:nvSpPr>
        <p:spPr>
          <a:xfrm>
            <a:off x="7822923" y="430092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49">
            <a:extLst>
              <a:ext uri="{FF2B5EF4-FFF2-40B4-BE49-F238E27FC236}">
                <a16:creationId xmlns:a16="http://schemas.microsoft.com/office/drawing/2014/main" id="{2C8213D8-132E-45DE-A092-BE4C507F3BC8}"/>
              </a:ext>
            </a:extLst>
          </p:cNvPr>
          <p:cNvSpPr txBox="1"/>
          <p:nvPr/>
        </p:nvSpPr>
        <p:spPr>
          <a:xfrm>
            <a:off x="7822923" y="4749778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2">
            <a:extLst>
              <a:ext uri="{FF2B5EF4-FFF2-40B4-BE49-F238E27FC236}">
                <a16:creationId xmlns:a16="http://schemas.microsoft.com/office/drawing/2014/main" id="{045CC82E-1196-48CE-BF70-401B5CC3476A}"/>
              </a:ext>
            </a:extLst>
          </p:cNvPr>
          <p:cNvSpPr/>
          <p:nvPr/>
        </p:nvSpPr>
        <p:spPr>
          <a:xfrm>
            <a:off x="5718259" y="1849406"/>
            <a:ext cx="21435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srgbClr val="002060"/>
                </a:solidFill>
              </a:rPr>
              <a:t>Bag-of-word </a:t>
            </a:r>
            <a:endParaRPr lang="zh-TW" altLang="en-US" sz="2800" b="1" i="1" u="sng" dirty="0">
              <a:solidFill>
                <a:srgbClr val="002060"/>
              </a:solidFill>
            </a:endParaRPr>
          </a:p>
        </p:txBody>
      </p:sp>
      <p:sp>
        <p:nvSpPr>
          <p:cNvPr id="29" name="文字方塊 56">
            <a:extLst>
              <a:ext uri="{FF2B5EF4-FFF2-40B4-BE49-F238E27FC236}">
                <a16:creationId xmlns:a16="http://schemas.microsoft.com/office/drawing/2014/main" id="{6F82D6BC-9A75-4901-944A-C4CF1ED30D53}"/>
              </a:ext>
            </a:extLst>
          </p:cNvPr>
          <p:cNvSpPr txBox="1"/>
          <p:nvPr/>
        </p:nvSpPr>
        <p:spPr>
          <a:xfrm>
            <a:off x="5412753" y="5738434"/>
            <a:ext cx="322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2060"/>
                </a:solidFill>
              </a:rPr>
              <a:t>Semantics are not considered.</a:t>
            </a:r>
            <a:endParaRPr lang="zh-TW" altLang="en-US" sz="2800" dirty="0">
              <a:solidFill>
                <a:srgbClr val="002060"/>
              </a:solidFill>
            </a:endParaRPr>
          </a:p>
        </p:txBody>
      </p:sp>
      <p:cxnSp>
        <p:nvCxnSpPr>
          <p:cNvPr id="30" name="直線單箭頭接點 57">
            <a:extLst>
              <a:ext uri="{FF2B5EF4-FFF2-40B4-BE49-F238E27FC236}">
                <a16:creationId xmlns:a16="http://schemas.microsoft.com/office/drawing/2014/main" id="{70AAEA2E-6F3F-49D6-A0C5-6E406614195C}"/>
              </a:ext>
            </a:extLst>
          </p:cNvPr>
          <p:cNvCxnSpPr/>
          <p:nvPr/>
        </p:nvCxnSpPr>
        <p:spPr>
          <a:xfrm>
            <a:off x="898161" y="5929913"/>
            <a:ext cx="3806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>
            <a:extLst>
              <a:ext uri="{FF2B5EF4-FFF2-40B4-BE49-F238E27FC236}">
                <a16:creationId xmlns:a16="http://schemas.microsoft.com/office/drawing/2014/main" id="{BF8A1253-0FB7-4749-9131-FBC211B7D05E}"/>
              </a:ext>
            </a:extLst>
          </p:cNvPr>
          <p:cNvCxnSpPr/>
          <p:nvPr/>
        </p:nvCxnSpPr>
        <p:spPr>
          <a:xfrm flipV="1">
            <a:off x="1080912" y="2967992"/>
            <a:ext cx="0" cy="3145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59">
            <a:extLst>
              <a:ext uri="{FF2B5EF4-FFF2-40B4-BE49-F238E27FC236}">
                <a16:creationId xmlns:a16="http://schemas.microsoft.com/office/drawing/2014/main" id="{3B65949F-70BC-4877-813E-1FD67546DC46}"/>
              </a:ext>
            </a:extLst>
          </p:cNvPr>
          <p:cNvCxnSpPr>
            <a:endCxn id="40" idx="3"/>
          </p:cNvCxnSpPr>
          <p:nvPr/>
        </p:nvCxnSpPr>
        <p:spPr>
          <a:xfrm flipV="1">
            <a:off x="1112578" y="4071305"/>
            <a:ext cx="466951" cy="183920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60">
            <a:extLst>
              <a:ext uri="{FF2B5EF4-FFF2-40B4-BE49-F238E27FC236}">
                <a16:creationId xmlns:a16="http://schemas.microsoft.com/office/drawing/2014/main" id="{183212DD-B387-45DB-A8D4-F455069B5AE2}"/>
              </a:ext>
            </a:extLst>
          </p:cNvPr>
          <p:cNvCxnSpPr>
            <a:endCxn id="41" idx="2"/>
          </p:cNvCxnSpPr>
          <p:nvPr/>
        </p:nvCxnSpPr>
        <p:spPr>
          <a:xfrm flipV="1">
            <a:off x="1085449" y="5467372"/>
            <a:ext cx="1818180" cy="468923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61">
            <a:extLst>
              <a:ext uri="{FF2B5EF4-FFF2-40B4-BE49-F238E27FC236}">
                <a16:creationId xmlns:a16="http://schemas.microsoft.com/office/drawing/2014/main" id="{0E817E5F-5770-42DF-9603-09E0645E7249}"/>
              </a:ext>
            </a:extLst>
          </p:cNvPr>
          <p:cNvCxnSpPr/>
          <p:nvPr/>
        </p:nvCxnSpPr>
        <p:spPr>
          <a:xfrm flipV="1">
            <a:off x="1085449" y="5689670"/>
            <a:ext cx="3181223" cy="218344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62">
            <a:extLst>
              <a:ext uri="{FF2B5EF4-FFF2-40B4-BE49-F238E27FC236}">
                <a16:creationId xmlns:a16="http://schemas.microsoft.com/office/drawing/2014/main" id="{235ECBFA-A509-42DA-92E5-58018B2A08BD}"/>
              </a:ext>
            </a:extLst>
          </p:cNvPr>
          <p:cNvCxnSpPr>
            <a:endCxn id="39" idx="2"/>
          </p:cNvCxnSpPr>
          <p:nvPr/>
        </p:nvCxnSpPr>
        <p:spPr>
          <a:xfrm flipV="1">
            <a:off x="1117114" y="4201076"/>
            <a:ext cx="2837124" cy="1728837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橢圓 63">
            <a:extLst>
              <a:ext uri="{FF2B5EF4-FFF2-40B4-BE49-F238E27FC236}">
                <a16:creationId xmlns:a16="http://schemas.microsoft.com/office/drawing/2014/main" id="{F1013A85-0F1D-47D8-9225-24D5DBFCA701}"/>
              </a:ext>
            </a:extLst>
          </p:cNvPr>
          <p:cNvSpPr/>
          <p:nvPr/>
        </p:nvSpPr>
        <p:spPr>
          <a:xfrm>
            <a:off x="3196633" y="3896814"/>
            <a:ext cx="154745" cy="15474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64">
            <a:extLst>
              <a:ext uri="{FF2B5EF4-FFF2-40B4-BE49-F238E27FC236}">
                <a16:creationId xmlns:a16="http://schemas.microsoft.com/office/drawing/2014/main" id="{8B4A4408-506C-4370-87ED-7E3BF8FFC37C}"/>
              </a:ext>
            </a:extLst>
          </p:cNvPr>
          <p:cNvSpPr/>
          <p:nvPr/>
        </p:nvSpPr>
        <p:spPr>
          <a:xfrm>
            <a:off x="2307448" y="3147527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65">
            <a:extLst>
              <a:ext uri="{FF2B5EF4-FFF2-40B4-BE49-F238E27FC236}">
                <a16:creationId xmlns:a16="http://schemas.microsoft.com/office/drawing/2014/main" id="{FB3C8003-A9DD-4ED6-9156-A2FEBF5ADE75}"/>
              </a:ext>
            </a:extLst>
          </p:cNvPr>
          <p:cNvSpPr/>
          <p:nvPr/>
        </p:nvSpPr>
        <p:spPr>
          <a:xfrm>
            <a:off x="2563408" y="4178596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66">
            <a:extLst>
              <a:ext uri="{FF2B5EF4-FFF2-40B4-BE49-F238E27FC236}">
                <a16:creationId xmlns:a16="http://schemas.microsoft.com/office/drawing/2014/main" id="{00B514E9-B9FE-4702-9538-8214EB7B0438}"/>
              </a:ext>
            </a:extLst>
          </p:cNvPr>
          <p:cNvSpPr/>
          <p:nvPr/>
        </p:nvSpPr>
        <p:spPr>
          <a:xfrm>
            <a:off x="3954238" y="4123703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67">
            <a:extLst>
              <a:ext uri="{FF2B5EF4-FFF2-40B4-BE49-F238E27FC236}">
                <a16:creationId xmlns:a16="http://schemas.microsoft.com/office/drawing/2014/main" id="{91D64496-2E3B-45FA-AE9B-CADA4D03CD89}"/>
              </a:ext>
            </a:extLst>
          </p:cNvPr>
          <p:cNvSpPr/>
          <p:nvPr/>
        </p:nvSpPr>
        <p:spPr>
          <a:xfrm>
            <a:off x="1556867" y="3939222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68">
            <a:extLst>
              <a:ext uri="{FF2B5EF4-FFF2-40B4-BE49-F238E27FC236}">
                <a16:creationId xmlns:a16="http://schemas.microsoft.com/office/drawing/2014/main" id="{14FA0770-8E35-43DD-A5BA-516B9B1CE23F}"/>
              </a:ext>
            </a:extLst>
          </p:cNvPr>
          <p:cNvSpPr/>
          <p:nvPr/>
        </p:nvSpPr>
        <p:spPr>
          <a:xfrm>
            <a:off x="2903629" y="5389999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69">
            <a:extLst>
              <a:ext uri="{FF2B5EF4-FFF2-40B4-BE49-F238E27FC236}">
                <a16:creationId xmlns:a16="http://schemas.microsoft.com/office/drawing/2014/main" id="{BEC58DF6-738B-42A2-88E7-05FB95C52B92}"/>
              </a:ext>
            </a:extLst>
          </p:cNvPr>
          <p:cNvSpPr/>
          <p:nvPr/>
        </p:nvSpPr>
        <p:spPr>
          <a:xfrm>
            <a:off x="4288541" y="5606251"/>
            <a:ext cx="154745" cy="1547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70">
            <a:extLst>
              <a:ext uri="{FF2B5EF4-FFF2-40B4-BE49-F238E27FC236}">
                <a16:creationId xmlns:a16="http://schemas.microsoft.com/office/drawing/2014/main" id="{1E094707-FEEA-46DB-B13E-3B58473D4478}"/>
              </a:ext>
            </a:extLst>
          </p:cNvPr>
          <p:cNvCxnSpPr/>
          <p:nvPr/>
        </p:nvCxnSpPr>
        <p:spPr>
          <a:xfrm flipV="1">
            <a:off x="1134259" y="3337412"/>
            <a:ext cx="1173189" cy="2573093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71">
            <a:extLst>
              <a:ext uri="{FF2B5EF4-FFF2-40B4-BE49-F238E27FC236}">
                <a16:creationId xmlns:a16="http://schemas.microsoft.com/office/drawing/2014/main" id="{FCA27DF7-8534-4323-84C7-F7EAC3E8C823}"/>
              </a:ext>
            </a:extLst>
          </p:cNvPr>
          <p:cNvCxnSpPr>
            <a:endCxn id="38" idx="3"/>
          </p:cNvCxnSpPr>
          <p:nvPr/>
        </p:nvCxnSpPr>
        <p:spPr>
          <a:xfrm flipV="1">
            <a:off x="1114609" y="4310679"/>
            <a:ext cx="1471461" cy="1619234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72">
            <a:extLst>
              <a:ext uri="{FF2B5EF4-FFF2-40B4-BE49-F238E27FC236}">
                <a16:creationId xmlns:a16="http://schemas.microsoft.com/office/drawing/2014/main" id="{1A679E50-81AE-457C-91B1-F4D2652AC611}"/>
              </a:ext>
            </a:extLst>
          </p:cNvPr>
          <p:cNvCxnSpPr>
            <a:endCxn id="36" idx="3"/>
          </p:cNvCxnSpPr>
          <p:nvPr/>
        </p:nvCxnSpPr>
        <p:spPr>
          <a:xfrm flipV="1">
            <a:off x="1114608" y="4028897"/>
            <a:ext cx="2104687" cy="188160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73">
            <a:extLst>
              <a:ext uri="{FF2B5EF4-FFF2-40B4-BE49-F238E27FC236}">
                <a16:creationId xmlns:a16="http://schemas.microsoft.com/office/drawing/2014/main" id="{41B9DD5A-D657-473A-B46C-CD56C13E424A}"/>
              </a:ext>
            </a:extLst>
          </p:cNvPr>
          <p:cNvSpPr txBox="1"/>
          <p:nvPr/>
        </p:nvSpPr>
        <p:spPr>
          <a:xfrm>
            <a:off x="1152742" y="1876485"/>
            <a:ext cx="329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>
                <a:solidFill>
                  <a:srgbClr val="002060"/>
                </a:solidFill>
              </a:rPr>
              <a:t>Vector Space Model</a:t>
            </a:r>
            <a:endParaRPr lang="zh-TW" altLang="en-US" sz="2800" b="1" i="1" u="sng" dirty="0">
              <a:solidFill>
                <a:srgbClr val="002060"/>
              </a:solidFill>
            </a:endParaRPr>
          </a:p>
        </p:txBody>
      </p:sp>
      <p:sp>
        <p:nvSpPr>
          <p:cNvPr id="47" name="文字方塊 75">
            <a:extLst>
              <a:ext uri="{FF2B5EF4-FFF2-40B4-BE49-F238E27FC236}">
                <a16:creationId xmlns:a16="http://schemas.microsoft.com/office/drawing/2014/main" id="{3C1348ED-CE7E-49E1-B884-E6F8EDDB383B}"/>
              </a:ext>
            </a:extLst>
          </p:cNvPr>
          <p:cNvSpPr txBox="1"/>
          <p:nvPr/>
        </p:nvSpPr>
        <p:spPr>
          <a:xfrm>
            <a:off x="2776767" y="4927813"/>
            <a:ext cx="148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2060"/>
                </a:solidFill>
              </a:rPr>
              <a:t>document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48" name="文字方塊 76">
            <a:extLst>
              <a:ext uri="{FF2B5EF4-FFF2-40B4-BE49-F238E27FC236}">
                <a16:creationId xmlns:a16="http://schemas.microsoft.com/office/drawing/2014/main" id="{04C20AA2-4AB6-45DD-83FA-D2671EBDA16B}"/>
              </a:ext>
            </a:extLst>
          </p:cNvPr>
          <p:cNvSpPr txBox="1"/>
          <p:nvPr/>
        </p:nvSpPr>
        <p:spPr>
          <a:xfrm>
            <a:off x="2563408" y="3464292"/>
            <a:ext cx="148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query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36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6" grpId="0"/>
      <p:bldP spid="47" grpId="0"/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EDD1D-2E1A-4C92-9E0D-25E3D9557250}"/>
              </a:ext>
            </a:extLst>
          </p:cNvPr>
          <p:cNvSpPr txBox="1">
            <a:spLocks/>
          </p:cNvSpPr>
          <p:nvPr/>
        </p:nvSpPr>
        <p:spPr>
          <a:xfrm>
            <a:off x="1560806" y="347371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u="sng" dirty="0">
                <a:solidFill>
                  <a:srgbClr val="C00000"/>
                </a:solidFill>
              </a:rPr>
              <a:t>Auto-encoder – Text Retrieval</a:t>
            </a:r>
            <a:endParaRPr lang="zh-TW" altLang="en-US" b="1" u="sng" dirty="0">
              <a:solidFill>
                <a:srgbClr val="C00000"/>
              </a:solidFill>
            </a:endParaRPr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403556AE-ADFD-4069-95E1-C6A1B71C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20" y="1603962"/>
            <a:ext cx="4069014" cy="3093216"/>
          </a:xfrm>
          <a:prstGeom prst="rect">
            <a:avLst/>
          </a:prstGeom>
        </p:spPr>
      </p:pic>
      <p:grpSp>
        <p:nvGrpSpPr>
          <p:cNvPr id="4" name="群組 9">
            <a:extLst>
              <a:ext uri="{FF2B5EF4-FFF2-40B4-BE49-F238E27FC236}">
                <a16:creationId xmlns:a16="http://schemas.microsoft.com/office/drawing/2014/main" id="{E26A7203-934E-4FA3-927B-927B041BDD5D}"/>
              </a:ext>
            </a:extLst>
          </p:cNvPr>
          <p:cNvGrpSpPr/>
          <p:nvPr/>
        </p:nvGrpSpPr>
        <p:grpSpPr>
          <a:xfrm rot="5400000">
            <a:off x="3262252" y="4522559"/>
            <a:ext cx="367299" cy="2256207"/>
            <a:chOff x="3640000" y="2523406"/>
            <a:chExt cx="454318" cy="2790736"/>
          </a:xfrm>
        </p:grpSpPr>
        <p:grpSp>
          <p:nvGrpSpPr>
            <p:cNvPr id="5" name="群組 10">
              <a:extLst>
                <a:ext uri="{FF2B5EF4-FFF2-40B4-BE49-F238E27FC236}">
                  <a16:creationId xmlns:a16="http://schemas.microsoft.com/office/drawing/2014/main" id="{9AE7489E-68AE-4FF4-8FA1-3BA39BEF9D0C}"/>
                </a:ext>
              </a:extLst>
            </p:cNvPr>
            <p:cNvGrpSpPr/>
            <p:nvPr/>
          </p:nvGrpSpPr>
          <p:grpSpPr>
            <a:xfrm>
              <a:off x="3640000" y="2523406"/>
              <a:ext cx="454318" cy="2790736"/>
              <a:chOff x="5573899" y="1757770"/>
              <a:chExt cx="454318" cy="2790736"/>
            </a:xfrm>
          </p:grpSpPr>
          <p:grpSp>
            <p:nvGrpSpPr>
              <p:cNvPr id="7" name="群組 18">
                <a:extLst>
                  <a:ext uri="{FF2B5EF4-FFF2-40B4-BE49-F238E27FC236}">
                    <a16:creationId xmlns:a16="http://schemas.microsoft.com/office/drawing/2014/main" id="{C0A06472-E78F-4319-9894-4EC646884EB7}"/>
                  </a:ext>
                </a:extLst>
              </p:cNvPr>
              <p:cNvGrpSpPr/>
              <p:nvPr/>
            </p:nvGrpSpPr>
            <p:grpSpPr>
              <a:xfrm>
                <a:off x="5573899" y="1757770"/>
                <a:ext cx="454318" cy="2790736"/>
                <a:chOff x="5720499" y="4355530"/>
                <a:chExt cx="454318" cy="2790736"/>
              </a:xfrm>
            </p:grpSpPr>
            <p:grpSp>
              <p:nvGrpSpPr>
                <p:cNvPr id="10" name="群組 21">
                  <a:extLst>
                    <a:ext uri="{FF2B5EF4-FFF2-40B4-BE49-F238E27FC236}">
                      <a16:creationId xmlns:a16="http://schemas.microsoft.com/office/drawing/2014/main" id="{C46EEB39-7214-44A9-9E66-F8F2DE8CDBA9}"/>
                    </a:ext>
                  </a:extLst>
                </p:cNvPr>
                <p:cNvGrpSpPr/>
                <p:nvPr/>
              </p:nvGrpSpPr>
              <p:grpSpPr>
                <a:xfrm rot="5400000">
                  <a:off x="4552290" y="5523739"/>
                  <a:ext cx="2790736" cy="454318"/>
                  <a:chOff x="-1832607" y="4713636"/>
                  <a:chExt cx="4358958" cy="709617"/>
                </a:xfrm>
              </p:grpSpPr>
              <p:sp>
                <p:nvSpPr>
                  <p:cNvPr id="12" name="矩形 23">
                    <a:extLst>
                      <a:ext uri="{FF2B5EF4-FFF2-40B4-BE49-F238E27FC236}">
                        <a16:creationId xmlns:a16="http://schemas.microsoft.com/office/drawing/2014/main" id="{E0094656-F0F1-4358-9E24-73204B5592F6}"/>
                      </a:ext>
                    </a:extLst>
                  </p:cNvPr>
                  <p:cNvSpPr/>
                  <p:nvPr/>
                </p:nvSpPr>
                <p:spPr>
                  <a:xfrm>
                    <a:off x="-1832607" y="4713636"/>
                    <a:ext cx="4358958" cy="709617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" name="橢圓 24">
                    <a:extLst>
                      <a:ext uri="{FF2B5EF4-FFF2-40B4-BE49-F238E27FC236}">
                        <a16:creationId xmlns:a16="http://schemas.microsoft.com/office/drawing/2014/main" id="{8D1D1C87-FE16-4F38-9C19-A96D3A7A5789}"/>
                      </a:ext>
                    </a:extLst>
                  </p:cNvPr>
                  <p:cNvSpPr/>
                  <p:nvPr/>
                </p:nvSpPr>
                <p:spPr>
                  <a:xfrm>
                    <a:off x="-167129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4" name="橢圓 25">
                    <a:extLst>
                      <a:ext uri="{FF2B5EF4-FFF2-40B4-BE49-F238E27FC236}">
                        <a16:creationId xmlns:a16="http://schemas.microsoft.com/office/drawing/2014/main" id="{EC31CA75-40E5-43E7-BF43-82254AA502D5}"/>
                      </a:ext>
                    </a:extLst>
                  </p:cNvPr>
                  <p:cNvSpPr/>
                  <p:nvPr/>
                </p:nvSpPr>
                <p:spPr>
                  <a:xfrm>
                    <a:off x="-966448" y="4820782"/>
                    <a:ext cx="495300" cy="495300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1" name="橢圓 22">
                  <a:extLst>
                    <a:ext uri="{FF2B5EF4-FFF2-40B4-BE49-F238E27FC236}">
                      <a16:creationId xmlns:a16="http://schemas.microsoft.com/office/drawing/2014/main" id="{DD283863-DD89-4B7A-B2BC-03AA3EE869F0}"/>
                    </a:ext>
                  </a:extLst>
                </p:cNvPr>
                <p:cNvSpPr/>
                <p:nvPr/>
              </p:nvSpPr>
              <p:spPr>
                <a:xfrm rot="5400000">
                  <a:off x="5789104" y="5354358"/>
                  <a:ext cx="317106" cy="317107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" name="橢圓 19">
                <a:extLst>
                  <a:ext uri="{FF2B5EF4-FFF2-40B4-BE49-F238E27FC236}">
                    <a16:creationId xmlns:a16="http://schemas.microsoft.com/office/drawing/2014/main" id="{AA6C72A8-626E-4B94-991D-3FB4F24FF5B7}"/>
                  </a:ext>
                </a:extLst>
              </p:cNvPr>
              <p:cNvSpPr/>
              <p:nvPr/>
            </p:nvSpPr>
            <p:spPr>
              <a:xfrm rot="5400000">
                <a:off x="5642504" y="3213561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20">
                <a:extLst>
                  <a:ext uri="{FF2B5EF4-FFF2-40B4-BE49-F238E27FC236}">
                    <a16:creationId xmlns:a16="http://schemas.microsoft.com/office/drawing/2014/main" id="{904D8060-AA9B-420F-89F4-8D520B0BB55C}"/>
                  </a:ext>
                </a:extLst>
              </p:cNvPr>
              <p:cNvSpPr/>
              <p:nvPr/>
            </p:nvSpPr>
            <p:spPr>
              <a:xfrm rot="5400000">
                <a:off x="5649614" y="3672267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橢圓 15">
              <a:extLst>
                <a:ext uri="{FF2B5EF4-FFF2-40B4-BE49-F238E27FC236}">
                  <a16:creationId xmlns:a16="http://schemas.microsoft.com/office/drawing/2014/main" id="{340F57E4-6596-429A-9011-F6A89F65947F}"/>
                </a:ext>
              </a:extLst>
            </p:cNvPr>
            <p:cNvSpPr/>
            <p:nvPr/>
          </p:nvSpPr>
          <p:spPr>
            <a:xfrm rot="5400000">
              <a:off x="3720703" y="4881218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 38">
            <a:extLst>
              <a:ext uri="{FF2B5EF4-FFF2-40B4-BE49-F238E27FC236}">
                <a16:creationId xmlns:a16="http://schemas.microsoft.com/office/drawing/2014/main" id="{646F5E23-4CEC-434F-9306-35C16BE69DF4}"/>
              </a:ext>
            </a:extLst>
          </p:cNvPr>
          <p:cNvSpPr/>
          <p:nvPr/>
        </p:nvSpPr>
        <p:spPr>
          <a:xfrm>
            <a:off x="2534547" y="4754885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39">
            <a:extLst>
              <a:ext uri="{FF2B5EF4-FFF2-40B4-BE49-F238E27FC236}">
                <a16:creationId xmlns:a16="http://schemas.microsoft.com/office/drawing/2014/main" id="{0CE7DB8B-1259-4A26-A41A-B33ADE6CA455}"/>
              </a:ext>
            </a:extLst>
          </p:cNvPr>
          <p:cNvSpPr/>
          <p:nvPr/>
        </p:nvSpPr>
        <p:spPr>
          <a:xfrm>
            <a:off x="2548877" y="4054979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40">
            <a:extLst>
              <a:ext uri="{FF2B5EF4-FFF2-40B4-BE49-F238E27FC236}">
                <a16:creationId xmlns:a16="http://schemas.microsoft.com/office/drawing/2014/main" id="{D16F1998-2EC8-48D8-8A36-4590F03ECCBA}"/>
              </a:ext>
            </a:extLst>
          </p:cNvPr>
          <p:cNvSpPr/>
          <p:nvPr/>
        </p:nvSpPr>
        <p:spPr>
          <a:xfrm>
            <a:off x="2534547" y="3367839"/>
            <a:ext cx="1822710" cy="331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44">
            <a:extLst>
              <a:ext uri="{FF2B5EF4-FFF2-40B4-BE49-F238E27FC236}">
                <a16:creationId xmlns:a16="http://schemas.microsoft.com/office/drawing/2014/main" id="{35392706-37A9-4D88-9F3C-5ED40AF85B38}"/>
              </a:ext>
            </a:extLst>
          </p:cNvPr>
          <p:cNvGrpSpPr/>
          <p:nvPr/>
        </p:nvGrpSpPr>
        <p:grpSpPr>
          <a:xfrm>
            <a:off x="3055048" y="2563854"/>
            <a:ext cx="753990" cy="331076"/>
            <a:chOff x="1953308" y="2350103"/>
            <a:chExt cx="753990" cy="331076"/>
          </a:xfrm>
        </p:grpSpPr>
        <p:sp>
          <p:nvSpPr>
            <p:cNvPr id="19" name="矩形 41">
              <a:extLst>
                <a:ext uri="{FF2B5EF4-FFF2-40B4-BE49-F238E27FC236}">
                  <a16:creationId xmlns:a16="http://schemas.microsoft.com/office/drawing/2014/main" id="{19F657DF-DA75-4C98-95BF-500F43876491}"/>
                </a:ext>
              </a:extLst>
            </p:cNvPr>
            <p:cNvSpPr/>
            <p:nvPr/>
          </p:nvSpPr>
          <p:spPr>
            <a:xfrm>
              <a:off x="1953308" y="2350103"/>
              <a:ext cx="753990" cy="3310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42">
              <a:extLst>
                <a:ext uri="{FF2B5EF4-FFF2-40B4-BE49-F238E27FC236}">
                  <a16:creationId xmlns:a16="http://schemas.microsoft.com/office/drawing/2014/main" id="{322552E1-0B57-4666-B5AA-91CE33D7ACE1}"/>
                </a:ext>
              </a:extLst>
            </p:cNvPr>
            <p:cNvSpPr/>
            <p:nvPr/>
          </p:nvSpPr>
          <p:spPr>
            <a:xfrm rot="10800000">
              <a:off x="2422355" y="2379330"/>
              <a:ext cx="256368" cy="25636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43">
              <a:extLst>
                <a:ext uri="{FF2B5EF4-FFF2-40B4-BE49-F238E27FC236}">
                  <a16:creationId xmlns:a16="http://schemas.microsoft.com/office/drawing/2014/main" id="{D0DD510C-C68A-4DDF-AB42-673D01BD233D}"/>
                </a:ext>
              </a:extLst>
            </p:cNvPr>
            <p:cNvSpPr/>
            <p:nvPr/>
          </p:nvSpPr>
          <p:spPr>
            <a:xfrm rot="10800000">
              <a:off x="2057523" y="2379330"/>
              <a:ext cx="256368" cy="25636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49">
            <a:extLst>
              <a:ext uri="{FF2B5EF4-FFF2-40B4-BE49-F238E27FC236}">
                <a16:creationId xmlns:a16="http://schemas.microsoft.com/office/drawing/2014/main" id="{F09DED54-0EA0-46CB-85CA-2193E60119DC}"/>
              </a:ext>
            </a:extLst>
          </p:cNvPr>
          <p:cNvGrpSpPr/>
          <p:nvPr/>
        </p:nvGrpSpPr>
        <p:grpSpPr>
          <a:xfrm>
            <a:off x="3942038" y="2299843"/>
            <a:ext cx="859097" cy="859097"/>
            <a:chOff x="2653360" y="1711830"/>
            <a:chExt cx="859097" cy="859097"/>
          </a:xfrm>
        </p:grpSpPr>
        <p:cxnSp>
          <p:nvCxnSpPr>
            <p:cNvPr id="23" name="直線單箭頭接點 47">
              <a:extLst>
                <a:ext uri="{FF2B5EF4-FFF2-40B4-BE49-F238E27FC236}">
                  <a16:creationId xmlns:a16="http://schemas.microsoft.com/office/drawing/2014/main" id="{95785ED9-006B-4FD7-912D-3E6D320DC24E}"/>
                </a:ext>
              </a:extLst>
            </p:cNvPr>
            <p:cNvCxnSpPr/>
            <p:nvPr/>
          </p:nvCxnSpPr>
          <p:spPr>
            <a:xfrm>
              <a:off x="2653360" y="2133600"/>
              <a:ext cx="8590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48">
              <a:extLst>
                <a:ext uri="{FF2B5EF4-FFF2-40B4-BE49-F238E27FC236}">
                  <a16:creationId xmlns:a16="http://schemas.microsoft.com/office/drawing/2014/main" id="{C2E57DF5-0958-44CC-8F41-6FBAF21C4129}"/>
                </a:ext>
              </a:extLst>
            </p:cNvPr>
            <p:cNvCxnSpPr/>
            <p:nvPr/>
          </p:nvCxnSpPr>
          <p:spPr>
            <a:xfrm rot="16200000">
              <a:off x="2653360" y="2141379"/>
              <a:ext cx="8590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向右箭號 50">
            <a:extLst>
              <a:ext uri="{FF2B5EF4-FFF2-40B4-BE49-F238E27FC236}">
                <a16:creationId xmlns:a16="http://schemas.microsoft.com/office/drawing/2014/main" id="{0F11C0FC-6879-4419-B195-058631BF660E}"/>
              </a:ext>
            </a:extLst>
          </p:cNvPr>
          <p:cNvSpPr/>
          <p:nvPr/>
        </p:nvSpPr>
        <p:spPr>
          <a:xfrm rot="20320554">
            <a:off x="4370622" y="2515434"/>
            <a:ext cx="435429" cy="1526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下箭號 52">
            <a:extLst>
              <a:ext uri="{FF2B5EF4-FFF2-40B4-BE49-F238E27FC236}">
                <a16:creationId xmlns:a16="http://schemas.microsoft.com/office/drawing/2014/main" id="{62D5ABF3-CF6D-48CC-8364-946F95D6C271}"/>
              </a:ext>
            </a:extLst>
          </p:cNvPr>
          <p:cNvSpPr/>
          <p:nvPr/>
        </p:nvSpPr>
        <p:spPr>
          <a:xfrm flipV="1">
            <a:off x="3131044" y="5005533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下箭號 53">
            <a:extLst>
              <a:ext uri="{FF2B5EF4-FFF2-40B4-BE49-F238E27FC236}">
                <a16:creationId xmlns:a16="http://schemas.microsoft.com/office/drawing/2014/main" id="{91758219-0C25-424B-9DAD-E8EDD96F27FB}"/>
              </a:ext>
            </a:extLst>
          </p:cNvPr>
          <p:cNvSpPr/>
          <p:nvPr/>
        </p:nvSpPr>
        <p:spPr>
          <a:xfrm flipV="1">
            <a:off x="3140683" y="4306020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下箭號 54">
            <a:extLst>
              <a:ext uri="{FF2B5EF4-FFF2-40B4-BE49-F238E27FC236}">
                <a16:creationId xmlns:a16="http://schemas.microsoft.com/office/drawing/2014/main" id="{A6BF5EA3-AE77-4FAA-8B25-99B5953F57C6}"/>
              </a:ext>
            </a:extLst>
          </p:cNvPr>
          <p:cNvSpPr/>
          <p:nvPr/>
        </p:nvSpPr>
        <p:spPr>
          <a:xfrm flipV="1">
            <a:off x="3137839" y="3592251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下箭號 55">
            <a:extLst>
              <a:ext uri="{FF2B5EF4-FFF2-40B4-BE49-F238E27FC236}">
                <a16:creationId xmlns:a16="http://schemas.microsoft.com/office/drawing/2014/main" id="{FAC23E58-CA6F-4EBF-9823-5408E0566C39}"/>
              </a:ext>
            </a:extLst>
          </p:cNvPr>
          <p:cNvSpPr/>
          <p:nvPr/>
        </p:nvSpPr>
        <p:spPr>
          <a:xfrm flipV="1">
            <a:off x="3147510" y="2896350"/>
            <a:ext cx="628650" cy="4191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56">
            <a:extLst>
              <a:ext uri="{FF2B5EF4-FFF2-40B4-BE49-F238E27FC236}">
                <a16:creationId xmlns:a16="http://schemas.microsoft.com/office/drawing/2014/main" id="{0B1980E7-6D57-4CB4-B875-82D969AE6563}"/>
              </a:ext>
            </a:extLst>
          </p:cNvPr>
          <p:cNvSpPr txBox="1"/>
          <p:nvPr/>
        </p:nvSpPr>
        <p:spPr>
          <a:xfrm>
            <a:off x="2544761" y="5876654"/>
            <a:ext cx="190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Bag-of-word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1" name="文字方塊 35">
            <a:extLst>
              <a:ext uri="{FF2B5EF4-FFF2-40B4-BE49-F238E27FC236}">
                <a16:creationId xmlns:a16="http://schemas.microsoft.com/office/drawing/2014/main" id="{61CF8207-C6CA-4064-8514-4FAC5BD11607}"/>
              </a:ext>
            </a:extLst>
          </p:cNvPr>
          <p:cNvSpPr txBox="1"/>
          <p:nvPr/>
        </p:nvSpPr>
        <p:spPr>
          <a:xfrm>
            <a:off x="2023448" y="6232462"/>
            <a:ext cx="2949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2060"/>
                </a:solidFill>
              </a:rPr>
              <a:t>(document or query)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grpSp>
        <p:nvGrpSpPr>
          <p:cNvPr id="32" name="群組 8">
            <a:extLst>
              <a:ext uri="{FF2B5EF4-FFF2-40B4-BE49-F238E27FC236}">
                <a16:creationId xmlns:a16="http://schemas.microsoft.com/office/drawing/2014/main" id="{04B66812-EB2C-4540-A8EC-9F6C939307B6}"/>
              </a:ext>
            </a:extLst>
          </p:cNvPr>
          <p:cNvGrpSpPr/>
          <p:nvPr/>
        </p:nvGrpSpPr>
        <p:grpSpPr>
          <a:xfrm>
            <a:off x="5376620" y="2542088"/>
            <a:ext cx="1029237" cy="461665"/>
            <a:chOff x="4311114" y="2628815"/>
            <a:chExt cx="1029237" cy="461665"/>
          </a:xfrm>
        </p:grpSpPr>
        <p:sp>
          <p:nvSpPr>
            <p:cNvPr id="33" name="橢圓 2">
              <a:extLst>
                <a:ext uri="{FF2B5EF4-FFF2-40B4-BE49-F238E27FC236}">
                  <a16:creationId xmlns:a16="http://schemas.microsoft.com/office/drawing/2014/main" id="{2CAF7E94-79A6-4AA5-9267-15E237F1D918}"/>
                </a:ext>
              </a:extLst>
            </p:cNvPr>
            <p:cNvSpPr/>
            <p:nvPr/>
          </p:nvSpPr>
          <p:spPr>
            <a:xfrm>
              <a:off x="5226051" y="2662067"/>
              <a:ext cx="114300" cy="114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7">
              <a:extLst>
                <a:ext uri="{FF2B5EF4-FFF2-40B4-BE49-F238E27FC236}">
                  <a16:creationId xmlns:a16="http://schemas.microsoft.com/office/drawing/2014/main" id="{9C27AB8F-2A92-4625-BE37-E6EA3F330E49}"/>
                </a:ext>
              </a:extLst>
            </p:cNvPr>
            <p:cNvSpPr txBox="1"/>
            <p:nvPr/>
          </p:nvSpPr>
          <p:spPr>
            <a:xfrm>
              <a:off x="4311114" y="2628815"/>
              <a:ext cx="996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>
                  <a:solidFill>
                    <a:srgbClr val="FF0000"/>
                  </a:solidFill>
                </a:rPr>
                <a:t>query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FF78D70-7B3E-4FBD-9424-2AECE59B2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076" y="4597080"/>
            <a:ext cx="2256156" cy="21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字方塊 6">
            <a:extLst>
              <a:ext uri="{FF2B5EF4-FFF2-40B4-BE49-F238E27FC236}">
                <a16:creationId xmlns:a16="http://schemas.microsoft.com/office/drawing/2014/main" id="{96AC6B57-69E8-43D1-8914-A52769C56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968" y="5333849"/>
            <a:ext cx="30241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z="2000" dirty="0">
                <a:solidFill>
                  <a:srgbClr val="002060"/>
                </a:solidFill>
              </a:rPr>
              <a:t>LSA: project documents to 2 latent topics</a:t>
            </a:r>
            <a:endParaRPr kumimoji="0" lang="zh-TW" altLang="en-US" sz="2000" dirty="0">
              <a:solidFill>
                <a:srgbClr val="002060"/>
              </a:solidFill>
            </a:endParaRPr>
          </a:p>
        </p:txBody>
      </p:sp>
      <p:sp>
        <p:nvSpPr>
          <p:cNvPr id="37" name="文字方塊 7">
            <a:extLst>
              <a:ext uri="{FF2B5EF4-FFF2-40B4-BE49-F238E27FC236}">
                <a16:creationId xmlns:a16="http://schemas.microsoft.com/office/drawing/2014/main" id="{E19450D2-8A47-442E-92E5-A46F2DB4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223" y="5460765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>
                <a:solidFill>
                  <a:srgbClr val="002060"/>
                </a:solidFill>
              </a:rPr>
              <a:t>2000</a:t>
            </a:r>
            <a:endParaRPr kumimoji="0"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38" name="文字方塊 7">
            <a:extLst>
              <a:ext uri="{FF2B5EF4-FFF2-40B4-BE49-F238E27FC236}">
                <a16:creationId xmlns:a16="http://schemas.microsoft.com/office/drawing/2014/main" id="{494C6FB2-9DC2-4A2F-B5A8-64DE4D669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628" y="4689068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>
                <a:solidFill>
                  <a:srgbClr val="002060"/>
                </a:solidFill>
              </a:rPr>
              <a:t>500</a:t>
            </a:r>
            <a:endParaRPr kumimoji="0"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39" name="文字方塊 7">
            <a:extLst>
              <a:ext uri="{FF2B5EF4-FFF2-40B4-BE49-F238E27FC236}">
                <a16:creationId xmlns:a16="http://schemas.microsoft.com/office/drawing/2014/main" id="{2F8B0B30-7824-4A13-8815-3A52D538B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148" y="3993629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>
                <a:solidFill>
                  <a:srgbClr val="002060"/>
                </a:solidFill>
              </a:rPr>
              <a:t>250</a:t>
            </a:r>
            <a:endParaRPr kumimoji="0"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40" name="文字方塊 7">
            <a:extLst>
              <a:ext uri="{FF2B5EF4-FFF2-40B4-BE49-F238E27FC236}">
                <a16:creationId xmlns:a16="http://schemas.microsoft.com/office/drawing/2014/main" id="{6D623D44-0DF8-4050-BC68-48C281EB3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148" y="3299148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>
                <a:solidFill>
                  <a:srgbClr val="002060"/>
                </a:solidFill>
              </a:rPr>
              <a:t>125</a:t>
            </a:r>
            <a:endParaRPr kumimoji="0"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41" name="文字方塊 7">
            <a:extLst>
              <a:ext uri="{FF2B5EF4-FFF2-40B4-BE49-F238E27FC236}">
                <a16:creationId xmlns:a16="http://schemas.microsoft.com/office/drawing/2014/main" id="{7DDFAB7B-AC4F-48A0-82EF-3DDD1E0DF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712" y="2496123"/>
            <a:ext cx="1233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lvl="1" algn="ctr"/>
            <a:r>
              <a:rPr kumimoji="0" lang="en-US" altLang="zh-TW" sz="2400" dirty="0">
                <a:solidFill>
                  <a:srgbClr val="002060"/>
                </a:solidFill>
              </a:rPr>
              <a:t>2</a:t>
            </a:r>
            <a:endParaRPr kumimoji="0"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42" name="文字方塊 5">
            <a:extLst>
              <a:ext uri="{FF2B5EF4-FFF2-40B4-BE49-F238E27FC236}">
                <a16:creationId xmlns:a16="http://schemas.microsoft.com/office/drawing/2014/main" id="{D4536D72-0080-4278-A9C1-2EB5143333F6}"/>
              </a:ext>
            </a:extLst>
          </p:cNvPr>
          <p:cNvSpPr txBox="1"/>
          <p:nvPr/>
        </p:nvSpPr>
        <p:spPr>
          <a:xfrm>
            <a:off x="1419522" y="1376566"/>
            <a:ext cx="4209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2060"/>
                </a:solidFill>
              </a:rPr>
              <a:t>The documents talking about the same thing will have close code.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487E-25D9-48F1-A4F7-800E4100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0" y="79898"/>
            <a:ext cx="11007571" cy="754603"/>
          </a:xfrm>
        </p:spPr>
        <p:txBody>
          <a:bodyPr/>
          <a:lstStyle/>
          <a:p>
            <a:r>
              <a:rPr lang="en-GB" b="1" u="sng" dirty="0">
                <a:solidFill>
                  <a:srgbClr val="C00000"/>
                </a:solidFill>
              </a:rPr>
              <a:t>References: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4ED1-8732-4EE9-8AB5-AB9BF3C4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6" y="834500"/>
            <a:ext cx="9184689" cy="594360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2060"/>
                </a:solidFill>
                <a:hlinkClick r:id="rId2"/>
              </a:rPr>
              <a:t>https://hackernoon.com/autoencoders-deep-learning-bits-1-11731e200694</a:t>
            </a:r>
          </a:p>
          <a:p>
            <a:r>
              <a:rPr lang="en-US" b="1" dirty="0">
                <a:solidFill>
                  <a:srgbClr val="002060"/>
                </a:solidFill>
                <a:hlinkClick r:id="rId2"/>
              </a:rPr>
              <a:t>https://blog.keras.io/building-autoencoders-in-keras.html</a:t>
            </a:r>
          </a:p>
          <a:p>
            <a:r>
              <a:rPr lang="en-US" b="1" dirty="0">
                <a:solidFill>
                  <a:srgbClr val="002060"/>
                </a:solidFill>
                <a:hlinkClick r:id="rId2"/>
              </a:rPr>
              <a:t>https://www.technologyreview.com/s/513696/deep-learning/</a:t>
            </a:r>
          </a:p>
          <a:p>
            <a:r>
              <a:rPr lang="en-US" b="1" dirty="0">
                <a:solidFill>
                  <a:srgbClr val="002060"/>
                </a:solidFill>
                <a:hlinkClick r:id="rId2"/>
              </a:rPr>
              <a:t>https://www.analyticsvidhya.com/blog/2019/08/3-techniques-extract-features-from-image-data-machine-learning-python/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  <a:hlinkClick r:id="rId3"/>
              </a:rPr>
              <a:t>https://www.kaggle.com/guilhermeviveiros/autoencoders-and-variational-auto-encoders-vae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  <a:hlinkClick r:id="rId4"/>
              </a:rPr>
              <a:t>https://github.com/udacity/deep-learning-v2-pytorch/tree/master/autoencoder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  <a:hlinkClick r:id="rId5"/>
              </a:rPr>
              <a:t>https://arxiv.org/pdf/1606.01299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  <a:hlinkClick r:id="rId6"/>
              </a:rPr>
              <a:t>https://www.semanticscholar.org/paper/Dimensionality-Reduction-Using-Neural-Networks-Teli/39aaa1d7a5c670177cf2a41a9fb49361a17241ef</a:t>
            </a:r>
            <a:endParaRPr lang="en-US" b="1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223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FC9FC-E86D-4747-8FE1-4B718E59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"/>
            <a:ext cx="12192000" cy="68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D62F-AB6C-4837-A075-7382EA78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" y="62144"/>
            <a:ext cx="10998693" cy="985421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Why Feature Extraction ?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473E-289F-47AC-B3DB-AA9DACF6E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452" y="896645"/>
            <a:ext cx="11096348" cy="52803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 process of feature extraction is useful when you need to reduce the number of resources needed for processing without losing important or relevant information.</a:t>
            </a:r>
          </a:p>
          <a:p>
            <a:r>
              <a:rPr lang="en-US" dirty="0">
                <a:solidFill>
                  <a:srgbClr val="002060"/>
                </a:solidFill>
              </a:rPr>
              <a:t> Feature extraction can also reduce the amount of redundant data for a given analysis. </a:t>
            </a:r>
          </a:p>
          <a:p>
            <a:r>
              <a:rPr lang="en-US" dirty="0">
                <a:solidFill>
                  <a:srgbClr val="002060"/>
                </a:solidFill>
              </a:rPr>
              <a:t>Also, the reduction of the data and the machine’s efforts in building variable combinations (features) facilitate the speed of learning and generalization steps in the machine learning process.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IN" dirty="0"/>
          </a:p>
        </p:txBody>
      </p:sp>
      <p:pic>
        <p:nvPicPr>
          <p:cNvPr id="2050" name="Picture 2" descr="The symbol for the feature-extraction module. It represents an... |  Download Scientific Diagram">
            <a:extLst>
              <a:ext uri="{FF2B5EF4-FFF2-40B4-BE49-F238E27FC236}">
                <a16:creationId xmlns:a16="http://schemas.microsoft.com/office/drawing/2014/main" id="{AD68F471-B02F-4673-A322-2BB227E1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625" y="4236869"/>
            <a:ext cx="6729273" cy="248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1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D62F-AB6C-4837-A075-7382EA78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" y="35511"/>
            <a:ext cx="10998693" cy="1748901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Uses of Feature Extraction in real world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473E-289F-47AC-B3DB-AA9DACF6E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79" y="1296140"/>
            <a:ext cx="11096348" cy="3338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>
                <a:solidFill>
                  <a:srgbClr val="002060"/>
                </a:solidFill>
              </a:rPr>
              <a:t>1. Bag of words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002060"/>
                </a:solidFill>
              </a:rPr>
              <a:t>2. Image processing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002060"/>
                </a:solidFill>
              </a:rPr>
              <a:t>3. Autoencoders</a:t>
            </a:r>
          </a:p>
        </p:txBody>
      </p:sp>
      <p:pic>
        <p:nvPicPr>
          <p:cNvPr id="2050" name="Picture 2" descr="Feature Extraction for Style Transferring - javatpoint">
            <a:extLst>
              <a:ext uri="{FF2B5EF4-FFF2-40B4-BE49-F238E27FC236}">
                <a16:creationId xmlns:a16="http://schemas.microsoft.com/office/drawing/2014/main" id="{E84E3391-471B-46EB-8DFC-4FE63FCD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947386"/>
            <a:ext cx="10333608" cy="38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5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D62F-AB6C-4837-A075-7382EA78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7" y="35512"/>
            <a:ext cx="10998693" cy="1056442"/>
          </a:xfrm>
        </p:spPr>
        <p:txBody>
          <a:bodyPr/>
          <a:lstStyle/>
          <a:p>
            <a:pPr marL="0" indent="0">
              <a:buNone/>
            </a:pPr>
            <a:r>
              <a:rPr lang="en-US" sz="4400" b="1" u="sng" dirty="0">
                <a:solidFill>
                  <a:srgbClr val="C00000"/>
                </a:solidFill>
              </a:rPr>
              <a:t>Feature Extraction using Autoencoders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473E-289F-47AC-B3DB-AA9DACF6E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07" y="949911"/>
            <a:ext cx="11096348" cy="3089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</a:rPr>
              <a:t>Autoencoders : The main  purpose of the auto-encoders is efficient data coding which is unsupervised in nature. </a:t>
            </a:r>
          </a:p>
          <a:p>
            <a:r>
              <a:rPr lang="en-US" sz="3200" dirty="0">
                <a:solidFill>
                  <a:srgbClr val="002060"/>
                </a:solidFill>
              </a:rPr>
              <a:t>this process comes under unsupervised learning . </a:t>
            </a:r>
          </a:p>
          <a:p>
            <a:r>
              <a:rPr lang="en-US" sz="3200" dirty="0">
                <a:solidFill>
                  <a:srgbClr val="002060"/>
                </a:solidFill>
              </a:rPr>
              <a:t>So Feature extraction procedure is applicable here to identify the key features from the data to code by learning from the coding of the original data set to derive new ones</a:t>
            </a:r>
          </a:p>
          <a:p>
            <a:endParaRPr lang="en-IN" sz="3200" dirty="0"/>
          </a:p>
          <a:p>
            <a:pPr marL="0" indent="0">
              <a:buNone/>
            </a:pP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4" name="Picture 2" descr="Remote Sensing | Free Full-Text | Unsupervised Feature-Learning for  Hyperspectral Data with Autoencoders | HTML">
            <a:extLst>
              <a:ext uri="{FF2B5EF4-FFF2-40B4-BE49-F238E27FC236}">
                <a16:creationId xmlns:a16="http://schemas.microsoft.com/office/drawing/2014/main" id="{7D0AB733-AFAA-41D9-8265-86BF4C09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7" y="3977196"/>
            <a:ext cx="11230252" cy="259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19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D62F-AB6C-4837-A075-7382EA78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Autoencoders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473E-289F-47AC-B3DB-AA9DACF6E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Supervised learning uses explicit labels/correct output in order to train a network.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E.g., classification of images.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Unsupervised learning relies on data only.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E.g., CBOW and skip-gram word embeddings:  the output is determined implicitly from word order in the input data.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Key point is to produce a useful embedding of words.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The embedding encodes structure such as word similarity and some relationships.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Still need to define a loss – this is an implicit supervision.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43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D62F-AB6C-4837-A075-7382EA78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Autoencoders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473E-289F-47AC-B3DB-AA9DACF6E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9715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Autoencoder is an unsupervised artificial neural network that learns how to efficiently compress and encode data.</a:t>
            </a:r>
          </a:p>
          <a:p>
            <a:r>
              <a:rPr lang="en-US" dirty="0">
                <a:solidFill>
                  <a:srgbClr val="002060"/>
                </a:solidFill>
              </a:rPr>
              <a:t>Autoencoders are neural networks trained to reconstruct their original input.</a:t>
            </a:r>
          </a:p>
          <a:p>
            <a:r>
              <a:rPr lang="en-US" dirty="0">
                <a:solidFill>
                  <a:srgbClr val="002060"/>
                </a:solidFill>
              </a:rPr>
              <a:t> An Autoencoder is a form of feature extraction algorithm.</a:t>
            </a:r>
          </a:p>
          <a:p>
            <a:r>
              <a:rPr lang="en-US" dirty="0">
                <a:solidFill>
                  <a:srgbClr val="002060"/>
                </a:solidFill>
              </a:rPr>
              <a:t>Autoencoders can be stacked.</a:t>
            </a:r>
          </a:p>
          <a:p>
            <a:r>
              <a:rPr lang="en-US" dirty="0">
                <a:solidFill>
                  <a:srgbClr val="002060"/>
                </a:solidFill>
              </a:rPr>
              <a:t>The output of an autoencoder is the middle layer, the representation for each data point.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5D45DCE-B079-40EC-974E-9CD60A3C33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294812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80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D62F-AB6C-4837-A075-7382EA78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62145"/>
            <a:ext cx="10847773" cy="1628544"/>
          </a:xfrm>
        </p:spPr>
        <p:txBody>
          <a:bodyPr/>
          <a:lstStyle/>
          <a:p>
            <a:r>
              <a:rPr lang="en-US" b="1" u="sng" dirty="0">
                <a:solidFill>
                  <a:srgbClr val="C00000"/>
                </a:solidFill>
              </a:rPr>
              <a:t>Autoencoders</a:t>
            </a:r>
            <a:endParaRPr lang="en-IN" b="1" u="sng" dirty="0">
              <a:solidFill>
                <a:srgbClr val="C00000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5D45DCE-B079-40EC-974E-9CD60A3C33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294812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CA7B15-2C35-4393-8850-AE23ED3FE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027" y="1355211"/>
            <a:ext cx="4341181" cy="30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F8EBC-D237-4C82-9405-BBD5BF27B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93" y="1355211"/>
            <a:ext cx="5557421" cy="32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83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1563</Words>
  <Application>Microsoft Office PowerPoint</Application>
  <PresentationFormat>Widescreen</PresentationFormat>
  <Paragraphs>239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PowerPoint Presentation</vt:lpstr>
      <vt:lpstr>Autoencoders</vt:lpstr>
      <vt:lpstr>Feature Extraction</vt:lpstr>
      <vt:lpstr>Why Feature Extraction ?</vt:lpstr>
      <vt:lpstr>Uses of Feature Extraction in real world</vt:lpstr>
      <vt:lpstr>Feature Extraction using Autoencoders</vt:lpstr>
      <vt:lpstr>Autoencoders</vt:lpstr>
      <vt:lpstr>Autoencoders</vt:lpstr>
      <vt:lpstr>Autoencoders</vt:lpstr>
      <vt:lpstr>Autoencoders</vt:lpstr>
      <vt:lpstr> </vt:lpstr>
      <vt:lpstr>Recap : PCA</vt:lpstr>
      <vt:lpstr>Autoencoders: structure</vt:lpstr>
      <vt:lpstr>Autoencoders : Application</vt:lpstr>
      <vt:lpstr>Autoencoders : Application</vt:lpstr>
      <vt:lpstr>Autoencoders:  Applications</vt:lpstr>
      <vt:lpstr>Autoencoders: Applications</vt:lpstr>
      <vt:lpstr>Autoencoders:  Applications</vt:lpstr>
      <vt:lpstr>Properties of Autoencoders:</vt:lpstr>
      <vt:lpstr>Types of Autoencoders:</vt:lpstr>
      <vt:lpstr>Types of Autoencoders:</vt:lpstr>
      <vt:lpstr>Types of Autoencoders:</vt:lpstr>
      <vt:lpstr>Deep Auto-encoder</vt:lpstr>
      <vt:lpstr>PowerPoint Presentation</vt:lpstr>
      <vt:lpstr>PowerPoint Presentation</vt:lpstr>
      <vt:lpstr>Types of Autoencoders:</vt:lpstr>
      <vt:lpstr>PowerPoint Presentation</vt:lpstr>
      <vt:lpstr>PowerPoint Presentation</vt:lpstr>
      <vt:lpstr>Types of Autoencoders:</vt:lpstr>
      <vt:lpstr>Types of Autoencoders:</vt:lpstr>
      <vt:lpstr>PowerPoint Presentation</vt:lpstr>
      <vt:lpstr>PowerPoint Presentation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naved alam</dc:creator>
  <cp:lastModifiedBy>sohail ahmed</cp:lastModifiedBy>
  <cp:revision>23</cp:revision>
  <dcterms:created xsi:type="dcterms:W3CDTF">2021-04-03T14:29:56Z</dcterms:created>
  <dcterms:modified xsi:type="dcterms:W3CDTF">2021-04-04T09:37:58Z</dcterms:modified>
</cp:coreProperties>
</file>